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32918400" cy="43891200"/>
  <p:notesSz cx="6715125" cy="9239250"/>
  <p:defaultTextStyle>
    <a:defPPr>
      <a:defRPr lang="en-US"/>
    </a:defPPr>
    <a:lvl1pPr algn="ctr" rtl="0" fontAlgn="base">
      <a:spcBef>
        <a:spcPct val="0"/>
      </a:spcBef>
      <a:spcAft>
        <a:spcPct val="0"/>
      </a:spcAft>
      <a:defRPr sz="8600" kern="1200">
        <a:solidFill>
          <a:schemeClr val="tx1"/>
        </a:solidFill>
        <a:latin typeface="Arial" charset="0"/>
        <a:ea typeface="+mn-ea"/>
        <a:cs typeface="+mn-cs"/>
      </a:defRPr>
    </a:lvl1pPr>
    <a:lvl2pPr marL="457200" algn="ctr" rtl="0" fontAlgn="base">
      <a:spcBef>
        <a:spcPct val="0"/>
      </a:spcBef>
      <a:spcAft>
        <a:spcPct val="0"/>
      </a:spcAft>
      <a:defRPr sz="8600" kern="1200">
        <a:solidFill>
          <a:schemeClr val="tx1"/>
        </a:solidFill>
        <a:latin typeface="Arial" charset="0"/>
        <a:ea typeface="+mn-ea"/>
        <a:cs typeface="+mn-cs"/>
      </a:defRPr>
    </a:lvl2pPr>
    <a:lvl3pPr marL="914400" algn="ctr" rtl="0" fontAlgn="base">
      <a:spcBef>
        <a:spcPct val="0"/>
      </a:spcBef>
      <a:spcAft>
        <a:spcPct val="0"/>
      </a:spcAft>
      <a:defRPr sz="8600" kern="1200">
        <a:solidFill>
          <a:schemeClr val="tx1"/>
        </a:solidFill>
        <a:latin typeface="Arial" charset="0"/>
        <a:ea typeface="+mn-ea"/>
        <a:cs typeface="+mn-cs"/>
      </a:defRPr>
    </a:lvl3pPr>
    <a:lvl4pPr marL="1371600" algn="ctr" rtl="0" fontAlgn="base">
      <a:spcBef>
        <a:spcPct val="0"/>
      </a:spcBef>
      <a:spcAft>
        <a:spcPct val="0"/>
      </a:spcAft>
      <a:defRPr sz="8600" kern="1200">
        <a:solidFill>
          <a:schemeClr val="tx1"/>
        </a:solidFill>
        <a:latin typeface="Arial" charset="0"/>
        <a:ea typeface="+mn-ea"/>
        <a:cs typeface="+mn-cs"/>
      </a:defRPr>
    </a:lvl4pPr>
    <a:lvl5pPr marL="1828800" algn="ctr" rtl="0" fontAlgn="base">
      <a:spcBef>
        <a:spcPct val="0"/>
      </a:spcBef>
      <a:spcAft>
        <a:spcPct val="0"/>
      </a:spcAft>
      <a:defRPr sz="8600" kern="1200">
        <a:solidFill>
          <a:schemeClr val="tx1"/>
        </a:solidFill>
        <a:latin typeface="Arial" charset="0"/>
        <a:ea typeface="+mn-ea"/>
        <a:cs typeface="+mn-cs"/>
      </a:defRPr>
    </a:lvl5pPr>
    <a:lvl6pPr marL="2286000" algn="l" defTabSz="914400" rtl="0" eaLnBrk="1" latinLnBrk="0" hangingPunct="1">
      <a:defRPr sz="8600" kern="1200">
        <a:solidFill>
          <a:schemeClr val="tx1"/>
        </a:solidFill>
        <a:latin typeface="Arial" charset="0"/>
        <a:ea typeface="+mn-ea"/>
        <a:cs typeface="+mn-cs"/>
      </a:defRPr>
    </a:lvl6pPr>
    <a:lvl7pPr marL="2743200" algn="l" defTabSz="914400" rtl="0" eaLnBrk="1" latinLnBrk="0" hangingPunct="1">
      <a:defRPr sz="8600" kern="1200">
        <a:solidFill>
          <a:schemeClr val="tx1"/>
        </a:solidFill>
        <a:latin typeface="Arial" charset="0"/>
        <a:ea typeface="+mn-ea"/>
        <a:cs typeface="+mn-cs"/>
      </a:defRPr>
    </a:lvl7pPr>
    <a:lvl8pPr marL="3200400" algn="l" defTabSz="914400" rtl="0" eaLnBrk="1" latinLnBrk="0" hangingPunct="1">
      <a:defRPr sz="8600" kern="1200">
        <a:solidFill>
          <a:schemeClr val="tx1"/>
        </a:solidFill>
        <a:latin typeface="Arial" charset="0"/>
        <a:ea typeface="+mn-ea"/>
        <a:cs typeface="+mn-cs"/>
      </a:defRPr>
    </a:lvl8pPr>
    <a:lvl9pPr marL="3657600" algn="l" defTabSz="914400" rtl="0" eaLnBrk="1" latinLnBrk="0" hangingPunct="1">
      <a:defRPr sz="8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3900">
          <p15:clr>
            <a:srgbClr val="A4A3A4"/>
          </p15:clr>
        </p15:guide>
        <p15:guide id="2" orient="horz" pos="26928">
          <p15:clr>
            <a:srgbClr val="A4A3A4"/>
          </p15:clr>
        </p15:guide>
        <p15:guide id="3"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C4FF"/>
    <a:srgbClr val="0046D2"/>
    <a:srgbClr val="EAEAEA"/>
    <a:srgbClr val="C0C0C0"/>
    <a:srgbClr val="FF0000"/>
    <a:srgbClr val="698ED9"/>
    <a:srgbClr val="003064"/>
    <a:srgbClr val="003399"/>
    <a:srgbClr val="0021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snapToGrid="0">
      <p:cViewPr>
        <p:scale>
          <a:sx n="25" d="100"/>
          <a:sy n="25" d="100"/>
        </p:scale>
        <p:origin x="2826" y="-1716"/>
      </p:cViewPr>
      <p:guideLst>
        <p:guide orient="horz" pos="13900"/>
        <p:guide orient="horz" pos="26928"/>
        <p:guide pos="103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09888"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3075" name="Rectangle 3"/>
          <p:cNvSpPr>
            <a:spLocks noGrp="1" noChangeArrowheads="1"/>
          </p:cNvSpPr>
          <p:nvPr>
            <p:ph type="dt" idx="1"/>
          </p:nvPr>
        </p:nvSpPr>
        <p:spPr bwMode="auto">
          <a:xfrm>
            <a:off x="3803650" y="0"/>
            <a:ext cx="2909888"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2058988" y="692150"/>
            <a:ext cx="2598737" cy="3465513"/>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71513" y="4389438"/>
            <a:ext cx="5372100" cy="4157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775700"/>
            <a:ext cx="2909888"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3079" name="Rectangle 7"/>
          <p:cNvSpPr>
            <a:spLocks noGrp="1" noChangeArrowheads="1"/>
          </p:cNvSpPr>
          <p:nvPr>
            <p:ph type="sldNum" sz="quarter" idx="5"/>
          </p:nvPr>
        </p:nvSpPr>
        <p:spPr bwMode="auto">
          <a:xfrm>
            <a:off x="3803650" y="8775700"/>
            <a:ext cx="2909888"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645BAB7-E9F9-435A-B8BD-F70ADBBCBAF6}" type="slidenum">
              <a:rPr lang="en-US"/>
              <a:pPr/>
              <a:t>‹#›</a:t>
            </a:fld>
            <a:endParaRPr lang="en-US"/>
          </a:p>
        </p:txBody>
      </p:sp>
    </p:spTree>
    <p:extLst>
      <p:ext uri="{BB962C8B-B14F-4D97-AF65-F5344CB8AC3E}">
        <p14:creationId xmlns:p14="http://schemas.microsoft.com/office/powerpoint/2010/main" val="119347436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2C7B9C-DA46-4FE0-B590-97F24EE1DB0E}" type="slidenum">
              <a:rPr lang="en-US"/>
              <a:pPr/>
              <a:t>1</a:t>
            </a:fld>
            <a:endParaRPr 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05014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hyperlink" Target="http://www.megaprint.com/" TargetMode="External"/><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5" name="Picture 4">
            <a:hlinkClick r:id="rId3"/>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r="38727"/>
          <a:stretch>
            <a:fillRect/>
          </a:stretch>
        </p:blipFill>
        <p:spPr bwMode="auto">
          <a:xfrm>
            <a:off x="24904006" y="43215386"/>
            <a:ext cx="4141787" cy="212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
          <p:cNvSpPr txBox="1"/>
          <p:nvPr userDrawn="1"/>
        </p:nvSpPr>
        <p:spPr>
          <a:xfrm>
            <a:off x="29045793" y="43138551"/>
            <a:ext cx="2383858" cy="338554"/>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600" dirty="0" smtClean="0">
                <a:solidFill>
                  <a:schemeClr val="bg1"/>
                </a:solidFill>
              </a:rPr>
              <a:t>www.postersession.com</a:t>
            </a:r>
            <a:endParaRPr lang="en-US" sz="16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4389438" rtl="0" fontAlgn="base">
        <a:spcBef>
          <a:spcPct val="0"/>
        </a:spcBef>
        <a:spcAft>
          <a:spcPct val="0"/>
        </a:spcAft>
        <a:defRPr sz="21100">
          <a:solidFill>
            <a:schemeClr val="tx2"/>
          </a:solidFill>
          <a:latin typeface="+mj-lt"/>
          <a:ea typeface="+mj-ea"/>
          <a:cs typeface="+mj-cs"/>
        </a:defRPr>
      </a:lvl1pPr>
      <a:lvl2pPr algn="ctr" defTabSz="4389438" rtl="0" fontAlgn="base">
        <a:spcBef>
          <a:spcPct val="0"/>
        </a:spcBef>
        <a:spcAft>
          <a:spcPct val="0"/>
        </a:spcAft>
        <a:defRPr sz="21100">
          <a:solidFill>
            <a:schemeClr val="tx2"/>
          </a:solidFill>
          <a:latin typeface="Arial" charset="0"/>
        </a:defRPr>
      </a:lvl2pPr>
      <a:lvl3pPr algn="ctr" defTabSz="4389438" rtl="0" fontAlgn="base">
        <a:spcBef>
          <a:spcPct val="0"/>
        </a:spcBef>
        <a:spcAft>
          <a:spcPct val="0"/>
        </a:spcAft>
        <a:defRPr sz="21100">
          <a:solidFill>
            <a:schemeClr val="tx2"/>
          </a:solidFill>
          <a:latin typeface="Arial" charset="0"/>
        </a:defRPr>
      </a:lvl3pPr>
      <a:lvl4pPr algn="ctr" defTabSz="4389438" rtl="0" fontAlgn="base">
        <a:spcBef>
          <a:spcPct val="0"/>
        </a:spcBef>
        <a:spcAft>
          <a:spcPct val="0"/>
        </a:spcAft>
        <a:defRPr sz="21100">
          <a:solidFill>
            <a:schemeClr val="tx2"/>
          </a:solidFill>
          <a:latin typeface="Arial" charset="0"/>
        </a:defRPr>
      </a:lvl4pPr>
      <a:lvl5pPr algn="ctr" defTabSz="4389438" rtl="0" fontAlgn="base">
        <a:spcBef>
          <a:spcPct val="0"/>
        </a:spcBef>
        <a:spcAft>
          <a:spcPct val="0"/>
        </a:spcAft>
        <a:defRPr sz="21100">
          <a:solidFill>
            <a:schemeClr val="tx2"/>
          </a:solidFill>
          <a:latin typeface="Arial" charset="0"/>
        </a:defRPr>
      </a:lvl5pPr>
      <a:lvl6pPr marL="457200" algn="ctr" defTabSz="4389438" rtl="0" fontAlgn="base">
        <a:spcBef>
          <a:spcPct val="0"/>
        </a:spcBef>
        <a:spcAft>
          <a:spcPct val="0"/>
        </a:spcAft>
        <a:defRPr sz="21100">
          <a:solidFill>
            <a:schemeClr val="tx2"/>
          </a:solidFill>
          <a:latin typeface="Arial" charset="0"/>
        </a:defRPr>
      </a:lvl6pPr>
      <a:lvl7pPr marL="914400" algn="ctr" defTabSz="4389438" rtl="0" fontAlgn="base">
        <a:spcBef>
          <a:spcPct val="0"/>
        </a:spcBef>
        <a:spcAft>
          <a:spcPct val="0"/>
        </a:spcAft>
        <a:defRPr sz="21100">
          <a:solidFill>
            <a:schemeClr val="tx2"/>
          </a:solidFill>
          <a:latin typeface="Arial" charset="0"/>
        </a:defRPr>
      </a:lvl7pPr>
      <a:lvl8pPr marL="1371600" algn="ctr" defTabSz="4389438" rtl="0" fontAlgn="base">
        <a:spcBef>
          <a:spcPct val="0"/>
        </a:spcBef>
        <a:spcAft>
          <a:spcPct val="0"/>
        </a:spcAft>
        <a:defRPr sz="21100">
          <a:solidFill>
            <a:schemeClr val="tx2"/>
          </a:solidFill>
          <a:latin typeface="Arial" charset="0"/>
        </a:defRPr>
      </a:lvl8pPr>
      <a:lvl9pPr marL="1828800" algn="ctr" defTabSz="4389438" rtl="0" fontAlgn="base">
        <a:spcBef>
          <a:spcPct val="0"/>
        </a:spcBef>
        <a:spcAft>
          <a:spcPct val="0"/>
        </a:spcAft>
        <a:defRPr sz="21100">
          <a:solidFill>
            <a:schemeClr val="tx2"/>
          </a:solidFill>
          <a:latin typeface="Arial" charset="0"/>
        </a:defRPr>
      </a:lvl9pPr>
    </p:titleStyle>
    <p:bodyStyle>
      <a:lvl1pPr marL="1646238" indent="-1646238" algn="l" defTabSz="4389438" rtl="0" fontAlgn="base">
        <a:spcBef>
          <a:spcPct val="20000"/>
        </a:spcBef>
        <a:spcAft>
          <a:spcPct val="0"/>
        </a:spcAft>
        <a:buChar char="•"/>
        <a:defRPr sz="15400">
          <a:solidFill>
            <a:schemeClr val="tx1"/>
          </a:solidFill>
          <a:latin typeface="+mn-lt"/>
          <a:ea typeface="+mn-ea"/>
          <a:cs typeface="+mn-cs"/>
        </a:defRPr>
      </a:lvl1pPr>
      <a:lvl2pPr marL="3565525" indent="-1371600" algn="l" defTabSz="4389438" rtl="0" fontAlgn="base">
        <a:spcBef>
          <a:spcPct val="20000"/>
        </a:spcBef>
        <a:spcAft>
          <a:spcPct val="0"/>
        </a:spcAft>
        <a:buChar char="–"/>
        <a:defRPr sz="13400">
          <a:solidFill>
            <a:schemeClr val="tx1"/>
          </a:solidFill>
          <a:latin typeface="+mn-lt"/>
        </a:defRPr>
      </a:lvl2pPr>
      <a:lvl3pPr marL="5486400" indent="-1096963" algn="l" defTabSz="4389438" rtl="0" fontAlgn="base">
        <a:spcBef>
          <a:spcPct val="20000"/>
        </a:spcBef>
        <a:spcAft>
          <a:spcPct val="0"/>
        </a:spcAft>
        <a:buChar char="•"/>
        <a:defRPr sz="11500">
          <a:solidFill>
            <a:schemeClr val="tx1"/>
          </a:solidFill>
          <a:latin typeface="+mn-lt"/>
        </a:defRPr>
      </a:lvl3pPr>
      <a:lvl4pPr marL="7680325" indent="-1096963" algn="l" defTabSz="4389438" rtl="0" fontAlgn="base">
        <a:spcBef>
          <a:spcPct val="20000"/>
        </a:spcBef>
        <a:spcAft>
          <a:spcPct val="0"/>
        </a:spcAft>
        <a:buChar char="–"/>
        <a:defRPr sz="9600">
          <a:solidFill>
            <a:schemeClr val="tx1"/>
          </a:solidFill>
          <a:latin typeface="+mn-lt"/>
        </a:defRPr>
      </a:lvl4pPr>
      <a:lvl5pPr marL="9875838" indent="-1096963" algn="l" defTabSz="4389438" rtl="0" fontAlgn="base">
        <a:spcBef>
          <a:spcPct val="20000"/>
        </a:spcBef>
        <a:spcAft>
          <a:spcPct val="0"/>
        </a:spcAft>
        <a:buChar char="»"/>
        <a:defRPr sz="9600">
          <a:solidFill>
            <a:schemeClr val="tx1"/>
          </a:solidFill>
          <a:latin typeface="+mn-lt"/>
        </a:defRPr>
      </a:lvl5pPr>
      <a:lvl6pPr marL="10333038" indent="-1096963" algn="l" defTabSz="4389438" rtl="0" fontAlgn="base">
        <a:spcBef>
          <a:spcPct val="20000"/>
        </a:spcBef>
        <a:spcAft>
          <a:spcPct val="0"/>
        </a:spcAft>
        <a:buChar char="»"/>
        <a:defRPr sz="9600">
          <a:solidFill>
            <a:schemeClr val="tx1"/>
          </a:solidFill>
          <a:latin typeface="+mn-lt"/>
        </a:defRPr>
      </a:lvl6pPr>
      <a:lvl7pPr marL="10790238" indent="-1096963" algn="l" defTabSz="4389438" rtl="0" fontAlgn="base">
        <a:spcBef>
          <a:spcPct val="20000"/>
        </a:spcBef>
        <a:spcAft>
          <a:spcPct val="0"/>
        </a:spcAft>
        <a:buChar char="»"/>
        <a:defRPr sz="9600">
          <a:solidFill>
            <a:schemeClr val="tx1"/>
          </a:solidFill>
          <a:latin typeface="+mn-lt"/>
        </a:defRPr>
      </a:lvl7pPr>
      <a:lvl8pPr marL="11247438" indent="-1096963" algn="l" defTabSz="4389438" rtl="0" fontAlgn="base">
        <a:spcBef>
          <a:spcPct val="20000"/>
        </a:spcBef>
        <a:spcAft>
          <a:spcPct val="0"/>
        </a:spcAft>
        <a:buChar char="»"/>
        <a:defRPr sz="9600">
          <a:solidFill>
            <a:schemeClr val="tx1"/>
          </a:solidFill>
          <a:latin typeface="+mn-lt"/>
        </a:defRPr>
      </a:lvl8pPr>
      <a:lvl9pPr marL="11704638" indent="-1096963" algn="l" defTabSz="4389438" rtl="0" fontAlgn="base">
        <a:spcBef>
          <a:spcPct val="20000"/>
        </a:spcBef>
        <a:spcAft>
          <a:spcPct val="0"/>
        </a:spcAft>
        <a:buChar char="»"/>
        <a:defRPr sz="9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nordress.hi.is/" TargetMode="External"/><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3064"/>
            </a:gs>
            <a:gs pos="50000">
              <a:srgbClr val="EAEAEA"/>
            </a:gs>
            <a:gs pos="100000">
              <a:srgbClr val="003064"/>
            </a:gs>
          </a:gsLst>
          <a:lin ang="5400000" scaled="1"/>
        </a:gradFill>
        <a:effectLst/>
      </p:bgPr>
    </p:bg>
    <p:spTree>
      <p:nvGrpSpPr>
        <p:cNvPr id="1" name=""/>
        <p:cNvGrpSpPr/>
        <p:nvPr/>
      </p:nvGrpSpPr>
      <p:grpSpPr>
        <a:xfrm>
          <a:off x="0" y="0"/>
          <a:ext cx="0" cy="0"/>
          <a:chOff x="0" y="0"/>
          <a:chExt cx="0" cy="0"/>
        </a:xfrm>
      </p:grpSpPr>
      <p:sp>
        <p:nvSpPr>
          <p:cNvPr id="2098" name="AutoShape 50"/>
          <p:cNvSpPr>
            <a:spLocks noChangeArrowheads="1"/>
          </p:cNvSpPr>
          <p:nvPr/>
        </p:nvSpPr>
        <p:spPr bwMode="auto">
          <a:xfrm>
            <a:off x="16783050" y="8166100"/>
            <a:ext cx="15487650" cy="34645600"/>
          </a:xfrm>
          <a:prstGeom prst="roundRect">
            <a:avLst>
              <a:gd name="adj" fmla="val 7000"/>
            </a:avLst>
          </a:prstGeom>
          <a:solidFill>
            <a:schemeClr val="bg1"/>
          </a:solidFill>
          <a:ln w="9525">
            <a:solidFill>
              <a:schemeClr val="tx1"/>
            </a:solidFill>
            <a:round/>
            <a:headEnd/>
            <a:tailEnd/>
          </a:ln>
          <a:effectLst/>
        </p:spPr>
        <p:txBody>
          <a:bodyPr wrap="none" anchor="ctr"/>
          <a:lstStyle/>
          <a:p>
            <a:pPr eaLnBrk="1" hangingPunct="1">
              <a:defRPr/>
            </a:pPr>
            <a:endParaRPr lang="en-US" sz="8800" dirty="0"/>
          </a:p>
        </p:txBody>
      </p:sp>
      <p:sp>
        <p:nvSpPr>
          <p:cNvPr id="2052" name="AutoShape 4"/>
          <p:cNvSpPr>
            <a:spLocks noChangeArrowheads="1"/>
          </p:cNvSpPr>
          <p:nvPr/>
        </p:nvSpPr>
        <p:spPr bwMode="auto">
          <a:xfrm>
            <a:off x="571500" y="8147455"/>
            <a:ext cx="15487650" cy="34645600"/>
          </a:xfrm>
          <a:prstGeom prst="roundRect">
            <a:avLst>
              <a:gd name="adj" fmla="val 7000"/>
            </a:avLst>
          </a:prstGeom>
          <a:solidFill>
            <a:schemeClr val="bg1"/>
          </a:solidFill>
          <a:ln w="9525">
            <a:solidFill>
              <a:schemeClr val="tx1"/>
            </a:solidFill>
            <a:round/>
            <a:headEnd/>
            <a:tailEnd/>
          </a:ln>
          <a:effectLst/>
        </p:spPr>
        <p:txBody>
          <a:bodyPr wrap="none" anchor="ctr"/>
          <a:lstStyle/>
          <a:p>
            <a:pPr>
              <a:defRPr/>
            </a:pPr>
            <a:endParaRPr lang="is-IS" altLang="is-IS" sz="3600" smtClean="0">
              <a:latin typeface="Calibri" pitchFamily="34" charset="0"/>
            </a:endParaRPr>
          </a:p>
          <a:p>
            <a:pPr marL="457200" indent="-457200">
              <a:spcBef>
                <a:spcPts val="864"/>
              </a:spcBef>
              <a:defRPr/>
            </a:pPr>
            <a:endParaRPr lang="is-IS" altLang="is-IS" sz="3600" smtClean="0">
              <a:latin typeface="Calibri" pitchFamily="34" charset="0"/>
            </a:endParaRPr>
          </a:p>
          <a:p>
            <a:pPr marL="457200" indent="-457200">
              <a:spcBef>
                <a:spcPts val="864"/>
              </a:spcBef>
              <a:defRPr/>
            </a:pPr>
            <a:endParaRPr lang="is-IS" altLang="is-IS" sz="3600" smtClean="0">
              <a:latin typeface="Calibri" pitchFamily="34" charset="0"/>
            </a:endParaRPr>
          </a:p>
          <a:p>
            <a:pPr marL="457200" indent="-457200">
              <a:spcBef>
                <a:spcPts val="864"/>
              </a:spcBef>
              <a:defRPr/>
            </a:pPr>
            <a:endParaRPr lang="is-IS" altLang="is-IS" sz="3600" smtClean="0">
              <a:latin typeface="Calibri" pitchFamily="34" charset="0"/>
            </a:endParaRPr>
          </a:p>
          <a:p>
            <a:pPr marL="457200" indent="-457200">
              <a:spcBef>
                <a:spcPts val="864"/>
              </a:spcBef>
              <a:defRPr/>
            </a:pPr>
            <a:endParaRPr lang="is-IS" altLang="is-IS" sz="3600" smtClean="0">
              <a:latin typeface="Calibri" pitchFamily="34" charset="0"/>
            </a:endParaRPr>
          </a:p>
          <a:p>
            <a:pPr marL="457200" indent="-457200">
              <a:spcBef>
                <a:spcPts val="864"/>
              </a:spcBef>
              <a:defRPr/>
            </a:pPr>
            <a:endParaRPr lang="is-IS" altLang="is-IS" sz="3600" smtClean="0">
              <a:latin typeface="Calibri" pitchFamily="34" charset="0"/>
            </a:endParaRPr>
          </a:p>
          <a:p>
            <a:pPr marL="457200" indent="-457200">
              <a:spcBef>
                <a:spcPts val="864"/>
              </a:spcBef>
              <a:defRPr/>
            </a:pPr>
            <a:endParaRPr lang="is-IS" altLang="is-IS" sz="3600" smtClean="0">
              <a:latin typeface="Calibri" pitchFamily="34" charset="0"/>
            </a:endParaRPr>
          </a:p>
          <a:p>
            <a:pPr marL="457200" indent="-457200">
              <a:spcBef>
                <a:spcPts val="864"/>
              </a:spcBef>
              <a:defRPr/>
            </a:pPr>
            <a:endParaRPr lang="is-IS" altLang="is-IS" sz="3600" smtClean="0">
              <a:latin typeface="Calibri" pitchFamily="34" charset="0"/>
            </a:endParaRPr>
          </a:p>
          <a:p>
            <a:pPr marL="457200" indent="-457200">
              <a:spcBef>
                <a:spcPts val="864"/>
              </a:spcBef>
              <a:defRPr/>
            </a:pPr>
            <a:endParaRPr lang="is-IS" altLang="is-IS" sz="3600" smtClean="0">
              <a:latin typeface="Calibri" pitchFamily="34" charset="0"/>
            </a:endParaRPr>
          </a:p>
          <a:p>
            <a:pPr marL="457200" indent="-457200">
              <a:spcBef>
                <a:spcPts val="864"/>
              </a:spcBef>
              <a:defRPr/>
            </a:pPr>
            <a:endParaRPr lang="is-IS" altLang="is-IS" sz="3600" smtClean="0">
              <a:latin typeface="Calibri" pitchFamily="34" charset="0"/>
            </a:endParaRPr>
          </a:p>
          <a:p>
            <a:pPr marL="457200" indent="-457200">
              <a:spcBef>
                <a:spcPts val="864"/>
              </a:spcBef>
              <a:defRPr/>
            </a:pPr>
            <a:endParaRPr lang="is-IS" altLang="is-IS" sz="3600" smtClean="0">
              <a:latin typeface="Calibri" pitchFamily="34" charset="0"/>
            </a:endParaRPr>
          </a:p>
          <a:p>
            <a:pPr marL="457200" indent="-457200">
              <a:spcBef>
                <a:spcPts val="864"/>
              </a:spcBef>
              <a:defRPr/>
            </a:pPr>
            <a:endParaRPr lang="is-IS" altLang="is-IS" sz="3600" smtClean="0">
              <a:latin typeface="Calibri" pitchFamily="34" charset="0"/>
            </a:endParaRPr>
          </a:p>
          <a:p>
            <a:pPr marL="457200" indent="-457200">
              <a:spcBef>
                <a:spcPts val="864"/>
              </a:spcBef>
              <a:defRPr/>
            </a:pPr>
            <a:endParaRPr lang="is-IS" altLang="is-IS" sz="3600" smtClean="0">
              <a:latin typeface="Calibri" pitchFamily="34" charset="0"/>
            </a:endParaRPr>
          </a:p>
          <a:p>
            <a:pPr marL="457200" indent="-457200">
              <a:spcBef>
                <a:spcPts val="864"/>
              </a:spcBef>
              <a:defRPr/>
            </a:pPr>
            <a:endParaRPr lang="is-IS" altLang="is-IS" sz="3600" smtClean="0">
              <a:latin typeface="Calibri" pitchFamily="34" charset="0"/>
            </a:endParaRPr>
          </a:p>
          <a:p>
            <a:pPr marL="457200" indent="-457200">
              <a:spcBef>
                <a:spcPts val="864"/>
              </a:spcBef>
              <a:defRPr/>
            </a:pPr>
            <a:endParaRPr lang="is-IS" altLang="is-IS" sz="3600" smtClean="0">
              <a:latin typeface="Calibri" pitchFamily="34" charset="0"/>
            </a:endParaRPr>
          </a:p>
          <a:p>
            <a:pPr marL="457200" indent="-457200">
              <a:spcBef>
                <a:spcPts val="864"/>
              </a:spcBef>
              <a:defRPr/>
            </a:pPr>
            <a:endParaRPr lang="is-IS" altLang="is-IS" sz="3600" smtClean="0">
              <a:latin typeface="Calibri" pitchFamily="34" charset="0"/>
            </a:endParaRPr>
          </a:p>
          <a:p>
            <a:pPr marL="457200" indent="-457200">
              <a:spcBef>
                <a:spcPts val="864"/>
              </a:spcBef>
              <a:defRPr/>
            </a:pPr>
            <a:endParaRPr lang="is-IS" altLang="is-IS" sz="3600" smtClean="0">
              <a:latin typeface="Calibri" pitchFamily="34" charset="0"/>
            </a:endParaRPr>
          </a:p>
          <a:p>
            <a:pPr marL="457200" indent="-457200">
              <a:spcBef>
                <a:spcPts val="864"/>
              </a:spcBef>
              <a:defRPr/>
            </a:pPr>
            <a:endParaRPr lang="is-IS" altLang="is-IS" sz="3600" smtClean="0">
              <a:latin typeface="Calibri" pitchFamily="34" charset="0"/>
            </a:endParaRPr>
          </a:p>
          <a:p>
            <a:pPr marL="457200" indent="-457200">
              <a:spcBef>
                <a:spcPts val="864"/>
              </a:spcBef>
              <a:defRPr/>
            </a:pPr>
            <a:endParaRPr lang="is-IS" altLang="is-IS" sz="3600" smtClean="0">
              <a:latin typeface="Calibri" pitchFamily="34" charset="0"/>
            </a:endParaRPr>
          </a:p>
          <a:p>
            <a:pPr marL="457200" indent="-457200">
              <a:spcBef>
                <a:spcPts val="864"/>
              </a:spcBef>
              <a:defRPr/>
            </a:pPr>
            <a:endParaRPr lang="is-IS" altLang="is-IS" sz="3600" smtClean="0">
              <a:latin typeface="Calibri" pitchFamily="34" charset="0"/>
            </a:endParaRPr>
          </a:p>
          <a:p>
            <a:pPr marL="457200" indent="-457200">
              <a:spcBef>
                <a:spcPts val="864"/>
              </a:spcBef>
              <a:defRPr/>
            </a:pPr>
            <a:endParaRPr lang="is-IS" altLang="is-IS" sz="3600" smtClean="0">
              <a:latin typeface="Calibri" pitchFamily="34" charset="0"/>
            </a:endParaRPr>
          </a:p>
          <a:p>
            <a:pPr marL="457200" indent="-457200">
              <a:spcBef>
                <a:spcPts val="864"/>
              </a:spcBef>
              <a:defRPr/>
            </a:pPr>
            <a:endParaRPr lang="is-IS" altLang="is-IS" sz="3600" dirty="0" smtClean="0">
              <a:latin typeface="Calibri" pitchFamily="34" charset="0"/>
            </a:endParaRPr>
          </a:p>
        </p:txBody>
      </p:sp>
      <p:sp>
        <p:nvSpPr>
          <p:cNvPr id="2057" name="Text Box 9"/>
          <p:cNvSpPr txBox="1">
            <a:spLocks noChangeArrowheads="1"/>
          </p:cNvSpPr>
          <p:nvPr/>
        </p:nvSpPr>
        <p:spPr bwMode="auto">
          <a:xfrm>
            <a:off x="790575" y="10348913"/>
            <a:ext cx="14935200" cy="6186309"/>
          </a:xfrm>
          <a:prstGeom prst="rect">
            <a:avLst/>
          </a:prstGeom>
          <a:noFill/>
          <a:ln w="9525">
            <a:noFill/>
            <a:miter lim="800000"/>
            <a:headEnd/>
            <a:tailEnd/>
          </a:ln>
          <a:effectLst/>
        </p:spPr>
        <p:txBody>
          <a:bodyPr>
            <a:spAutoFit/>
          </a:bodyPr>
          <a:lstStyle/>
          <a:p>
            <a:pPr marL="571500" indent="-571500" algn="l">
              <a:defRPr/>
            </a:pPr>
            <a:r>
              <a:rPr lang="en-US" sz="3600" dirty="0" smtClean="0"/>
              <a:t>    </a:t>
            </a:r>
            <a:r>
              <a:rPr lang="en-US" sz="3600" dirty="0" smtClean="0">
                <a:latin typeface="Calibri" panose="020F0502020204030204" pitchFamily="34" charset="0"/>
              </a:rPr>
              <a:t>NORDRESS </a:t>
            </a:r>
            <a:r>
              <a:rPr lang="en-US" sz="3600" dirty="0">
                <a:latin typeface="Calibri" panose="020F0502020204030204" pitchFamily="34" charset="0"/>
              </a:rPr>
              <a:t>is a Centre of Excellence under the Social Security </a:t>
            </a:r>
            <a:r>
              <a:rPr lang="en-US" sz="3600" dirty="0" err="1">
                <a:latin typeface="Calibri" panose="020F0502020204030204" pitchFamily="34" charset="0"/>
              </a:rPr>
              <a:t>Programme</a:t>
            </a:r>
            <a:r>
              <a:rPr lang="en-US" sz="3600" dirty="0">
                <a:latin typeface="Calibri" panose="020F0502020204030204" pitchFamily="34" charset="0"/>
              </a:rPr>
              <a:t> of </a:t>
            </a:r>
            <a:r>
              <a:rPr lang="en-US" sz="3600" dirty="0" err="1">
                <a:latin typeface="Calibri" panose="020F0502020204030204" pitchFamily="34" charset="0"/>
              </a:rPr>
              <a:t>NordForsk</a:t>
            </a:r>
            <a:r>
              <a:rPr lang="en-US" sz="3600" dirty="0">
                <a:latin typeface="Calibri" panose="020F0502020204030204" pitchFamily="34" charset="0"/>
              </a:rPr>
              <a:t>. </a:t>
            </a:r>
            <a:r>
              <a:rPr lang="en-US" sz="3600" dirty="0" smtClean="0">
                <a:latin typeface="Calibri" panose="020F0502020204030204" pitchFamily="34" charset="0"/>
              </a:rPr>
              <a:t>It is a 5 year operation, 2015-2019, that will carry </a:t>
            </a:r>
            <a:r>
              <a:rPr lang="en-US" sz="3600" dirty="0">
                <a:latin typeface="Calibri" panose="020F0502020204030204" pitchFamily="34" charset="0"/>
              </a:rPr>
              <a:t>out multidisciplinary studies to enhance societal security and resilience to natural disasters. Partners from 15 institutions in all Nordic </a:t>
            </a:r>
            <a:r>
              <a:rPr lang="en-US" sz="3600" dirty="0" smtClean="0">
                <a:latin typeface="Calibri" panose="020F0502020204030204" pitchFamily="34" charset="0"/>
              </a:rPr>
              <a:t>countries </a:t>
            </a:r>
            <a:r>
              <a:rPr lang="en-US" sz="3600" dirty="0">
                <a:latin typeface="Calibri" panose="020F0502020204030204" pitchFamily="34" charset="0"/>
              </a:rPr>
              <a:t>join forces to increase the resilience of individuals, communities, infrastructure and institutions</a:t>
            </a:r>
            <a:r>
              <a:rPr lang="en-US" sz="3600" dirty="0" smtClean="0">
                <a:latin typeface="Calibri" panose="020F0502020204030204" pitchFamily="34" charset="0"/>
              </a:rPr>
              <a:t>.</a:t>
            </a:r>
          </a:p>
          <a:p>
            <a:pPr marL="571500" indent="-571500" algn="l">
              <a:defRPr/>
            </a:pPr>
            <a:endParaRPr lang="en-US" sz="3600" dirty="0"/>
          </a:p>
          <a:p>
            <a:pPr marL="571500" indent="-571500" algn="l">
              <a:defRPr/>
            </a:pPr>
            <a:endParaRPr lang="en-US" sz="3600" dirty="0" smtClean="0"/>
          </a:p>
          <a:p>
            <a:pPr marL="571500" indent="-571500" algn="l">
              <a:defRPr/>
            </a:pPr>
            <a:endParaRPr lang="en-US" sz="3600" dirty="0"/>
          </a:p>
          <a:p>
            <a:pPr marL="571500" indent="-571500" algn="l">
              <a:defRPr/>
            </a:pPr>
            <a:endParaRPr lang="en-US" sz="3600" dirty="0"/>
          </a:p>
          <a:p>
            <a:pPr marL="571500" indent="-571500" algn="l">
              <a:defRPr/>
            </a:pPr>
            <a:endParaRPr lang="is-IS" altLang="is-IS" sz="3600" dirty="0">
              <a:latin typeface="Calibri" pitchFamily="34" charset="0"/>
              <a:cs typeface="Arial" pitchFamily="34" charset="0"/>
            </a:endParaRPr>
          </a:p>
        </p:txBody>
      </p:sp>
      <p:sp>
        <p:nvSpPr>
          <p:cNvPr id="2058" name="Text Box 10"/>
          <p:cNvSpPr txBox="1">
            <a:spLocks noChangeArrowheads="1"/>
          </p:cNvSpPr>
          <p:nvPr/>
        </p:nvSpPr>
        <p:spPr bwMode="auto">
          <a:xfrm>
            <a:off x="1245140" y="14955034"/>
            <a:ext cx="13193359" cy="14034611"/>
          </a:xfrm>
          <a:prstGeom prst="rect">
            <a:avLst/>
          </a:prstGeom>
          <a:noFill/>
          <a:ln w="9525">
            <a:noFill/>
            <a:miter lim="800000"/>
            <a:headEnd/>
            <a:tailEnd/>
          </a:ln>
          <a:effectLst/>
        </p:spPr>
        <p:txBody>
          <a:bodyPr wrap="square">
            <a:spAutoFit/>
          </a:bodyPr>
          <a:lstStyle/>
          <a:p>
            <a:pPr defTabSz="4389438">
              <a:spcBef>
                <a:spcPct val="50000"/>
              </a:spcBef>
            </a:pPr>
            <a:endParaRPr lang="en-US" sz="6000" b="1" dirty="0" smtClean="0"/>
          </a:p>
          <a:p>
            <a:pPr defTabSz="4389438">
              <a:spcBef>
                <a:spcPct val="50000"/>
              </a:spcBef>
            </a:pPr>
            <a:endParaRPr lang="en-US" sz="6000" b="1" dirty="0"/>
          </a:p>
          <a:p>
            <a:pPr defTabSz="4389438">
              <a:spcBef>
                <a:spcPct val="50000"/>
              </a:spcBef>
            </a:pPr>
            <a:endParaRPr lang="en-US" sz="6000" b="1" dirty="0" smtClean="0"/>
          </a:p>
          <a:p>
            <a:pPr defTabSz="4389438">
              <a:spcBef>
                <a:spcPct val="50000"/>
              </a:spcBef>
            </a:pPr>
            <a:endParaRPr lang="en-US" sz="6000" b="1" dirty="0"/>
          </a:p>
          <a:p>
            <a:pPr defTabSz="4389438">
              <a:spcBef>
                <a:spcPct val="50000"/>
              </a:spcBef>
            </a:pPr>
            <a:endParaRPr lang="en-US" sz="6000" b="1" dirty="0" smtClean="0"/>
          </a:p>
          <a:p>
            <a:pPr defTabSz="4389438">
              <a:spcBef>
                <a:spcPct val="50000"/>
              </a:spcBef>
            </a:pPr>
            <a:endParaRPr lang="en-US" sz="6000" b="1" dirty="0" smtClean="0"/>
          </a:p>
          <a:p>
            <a:pPr defTabSz="4389438">
              <a:spcBef>
                <a:spcPct val="50000"/>
              </a:spcBef>
            </a:pPr>
            <a:r>
              <a:rPr lang="en-US" sz="6000" b="1" dirty="0" smtClean="0"/>
              <a:t>SOCIETAL RESILIENCE</a:t>
            </a:r>
          </a:p>
          <a:p>
            <a:pPr algn="l" defTabSz="4389438">
              <a:spcBef>
                <a:spcPct val="50000"/>
              </a:spcBef>
            </a:pPr>
            <a:r>
              <a:rPr lang="en-US" sz="3600" dirty="0" smtClean="0">
                <a:latin typeface="Calibri" panose="020F0502020204030204" pitchFamily="34" charset="0"/>
              </a:rPr>
              <a:t>NORDRESS </a:t>
            </a:r>
            <a:r>
              <a:rPr lang="en-US" sz="3600" dirty="0">
                <a:latin typeface="Calibri" panose="020F0502020204030204" pitchFamily="34" charset="0"/>
              </a:rPr>
              <a:t>sets out to work with the concept of “Nordic Societal Resilience”, capitalizing on the strengths of these societies, while looking for ways to develop their resilience further. Ways of increasing societal resilience include the transfer of knowledge and expertise and the search for new solutions to an increasing variety of threats that these societies face. In terms of disasters caused by natural hazards, resilience must permeate the entire cycle of emergency management: prevention, preparedness, response and recovery.</a:t>
            </a:r>
          </a:p>
        </p:txBody>
      </p:sp>
      <p:sp>
        <p:nvSpPr>
          <p:cNvPr id="2059" name="Text Box 11"/>
          <p:cNvSpPr txBox="1">
            <a:spLocks noChangeArrowheads="1"/>
          </p:cNvSpPr>
          <p:nvPr/>
        </p:nvSpPr>
        <p:spPr bwMode="auto">
          <a:xfrm>
            <a:off x="16802100" y="30586364"/>
            <a:ext cx="14039850" cy="2862322"/>
          </a:xfrm>
          <a:prstGeom prst="rect">
            <a:avLst/>
          </a:prstGeom>
          <a:noFill/>
          <a:ln w="9525">
            <a:noFill/>
            <a:miter lim="800000"/>
            <a:headEnd/>
            <a:tailEnd/>
          </a:ln>
          <a:effectLst/>
        </p:spPr>
        <p:txBody>
          <a:bodyPr wrap="square">
            <a:spAutoFit/>
          </a:bodyPr>
          <a:lstStyle/>
          <a:p>
            <a:pPr algn="l" eaLnBrk="1" hangingPunct="1">
              <a:defRPr/>
            </a:pPr>
            <a:endParaRPr lang="is-IS" sz="6000" b="1" dirty="0" smtClean="0">
              <a:latin typeface="+mj-lt"/>
            </a:endParaRPr>
          </a:p>
          <a:p>
            <a:pPr eaLnBrk="1" hangingPunct="1">
              <a:defRPr/>
            </a:pPr>
            <a:r>
              <a:rPr lang="is-IS" sz="6000" b="1" dirty="0" smtClean="0">
                <a:latin typeface="+mn-lt"/>
              </a:rPr>
              <a:t>WP MANAGERS</a:t>
            </a:r>
          </a:p>
          <a:p>
            <a:pPr eaLnBrk="1" hangingPunct="1">
              <a:defRPr/>
            </a:pPr>
            <a:r>
              <a:rPr lang="is-IS" sz="6000" b="1" dirty="0" smtClean="0">
                <a:latin typeface="+mj-lt"/>
              </a:rPr>
              <a:t> </a:t>
            </a:r>
            <a:endParaRPr lang="is-IS" sz="6000" b="1" dirty="0">
              <a:latin typeface="+mj-lt"/>
            </a:endParaRPr>
          </a:p>
        </p:txBody>
      </p:sp>
      <p:sp>
        <p:nvSpPr>
          <p:cNvPr id="2061" name="AutoShape 13"/>
          <p:cNvSpPr>
            <a:spLocks noChangeArrowheads="1"/>
          </p:cNvSpPr>
          <p:nvPr/>
        </p:nvSpPr>
        <p:spPr bwMode="auto">
          <a:xfrm>
            <a:off x="514350" y="508000"/>
            <a:ext cx="31889700" cy="7010400"/>
          </a:xfrm>
          <a:prstGeom prst="roundRect">
            <a:avLst>
              <a:gd name="adj" fmla="val 10870"/>
            </a:avLst>
          </a:prstGeom>
          <a:gradFill rotWithShape="1">
            <a:gsLst>
              <a:gs pos="0">
                <a:srgbClr val="A7C4FF"/>
              </a:gs>
              <a:gs pos="100000">
                <a:schemeClr val="bg1"/>
              </a:gs>
            </a:gsLst>
            <a:lin ang="5400000" scaled="1"/>
          </a:gradFill>
          <a:ln w="9525">
            <a:solidFill>
              <a:schemeClr val="tx1"/>
            </a:solidFill>
            <a:round/>
            <a:headEnd/>
            <a:tailEnd/>
          </a:ln>
          <a:effectLst/>
        </p:spPr>
        <p:txBody>
          <a:bodyPr wrap="none" anchor="ctr"/>
          <a:lstStyle/>
          <a:p>
            <a:pPr defTabSz="4389438"/>
            <a:endParaRPr lang="en-US">
              <a:solidFill>
                <a:schemeClr val="bg1"/>
              </a:solidFill>
            </a:endParaRPr>
          </a:p>
        </p:txBody>
      </p:sp>
      <p:sp>
        <p:nvSpPr>
          <p:cNvPr id="2062" name="Text Box 14"/>
          <p:cNvSpPr txBox="1">
            <a:spLocks noChangeArrowheads="1"/>
          </p:cNvSpPr>
          <p:nvPr/>
        </p:nvSpPr>
        <p:spPr bwMode="auto">
          <a:xfrm>
            <a:off x="1085850" y="1778000"/>
            <a:ext cx="30689550" cy="3262432"/>
          </a:xfrm>
          <a:prstGeom prst="rect">
            <a:avLst/>
          </a:prstGeom>
          <a:noFill/>
          <a:ln w="9525">
            <a:noFill/>
            <a:miter lim="800000"/>
            <a:headEnd/>
            <a:tailEnd/>
          </a:ln>
          <a:effectLst/>
        </p:spPr>
        <p:txBody>
          <a:bodyPr>
            <a:spAutoFit/>
          </a:bodyPr>
          <a:lstStyle/>
          <a:p>
            <a:pPr>
              <a:defRPr/>
            </a:pPr>
            <a:r>
              <a:rPr lang="is-IS" altLang="is-IS" sz="8800" dirty="0">
                <a:latin typeface="Arial Black" pitchFamily="34" charset="0"/>
              </a:rPr>
              <a:t>NORDRESS</a:t>
            </a:r>
          </a:p>
          <a:p>
            <a:pPr>
              <a:defRPr/>
            </a:pPr>
            <a:r>
              <a:rPr lang="en-US" sz="5400" dirty="0"/>
              <a:t>Nordic Centre of Excellence on Resilience and Societal </a:t>
            </a:r>
            <a:r>
              <a:rPr lang="en-US" sz="5400" dirty="0" smtClean="0"/>
              <a:t>Security       </a:t>
            </a:r>
            <a:endParaRPr lang="is-IS" altLang="is-IS" sz="5400" dirty="0">
              <a:latin typeface="Calibri" pitchFamily="34" charset="0"/>
            </a:endParaRPr>
          </a:p>
          <a:p>
            <a:pPr>
              <a:defRPr/>
            </a:pPr>
            <a:r>
              <a:rPr lang="is-IS" altLang="is-IS" sz="3200" dirty="0" smtClean="0">
                <a:latin typeface="+mn-lt"/>
              </a:rPr>
              <a:t>Institute for Sustainability Studies</a:t>
            </a:r>
            <a:endParaRPr lang="is-IS" altLang="is-IS" sz="3200" dirty="0">
              <a:latin typeface="+mn-lt"/>
            </a:endParaRPr>
          </a:p>
          <a:p>
            <a:pPr>
              <a:defRPr/>
            </a:pPr>
            <a:r>
              <a:rPr lang="is-IS" altLang="is-IS" sz="3200" dirty="0" smtClean="0">
                <a:latin typeface="+mn-lt"/>
              </a:rPr>
              <a:t>University </a:t>
            </a:r>
            <a:r>
              <a:rPr lang="is-IS" altLang="is-IS" sz="3200" dirty="0">
                <a:latin typeface="+mn-lt"/>
              </a:rPr>
              <a:t>of </a:t>
            </a:r>
            <a:r>
              <a:rPr lang="is-IS" altLang="is-IS" sz="3200" dirty="0" smtClean="0">
                <a:latin typeface="+mn-lt"/>
              </a:rPr>
              <a:t>Iceland </a:t>
            </a:r>
            <a:endParaRPr lang="is-IS" altLang="is-IS" sz="3200" dirty="0">
              <a:latin typeface="+mn-lt"/>
            </a:endParaRPr>
          </a:p>
        </p:txBody>
      </p:sp>
      <p:sp>
        <p:nvSpPr>
          <p:cNvPr id="2075" name="Text Box 27"/>
          <p:cNvSpPr txBox="1">
            <a:spLocks noChangeArrowheads="1"/>
          </p:cNvSpPr>
          <p:nvPr/>
        </p:nvSpPr>
        <p:spPr bwMode="auto">
          <a:xfrm>
            <a:off x="21196300" y="36957000"/>
            <a:ext cx="6229350" cy="1015663"/>
          </a:xfrm>
          <a:prstGeom prst="rect">
            <a:avLst/>
          </a:prstGeom>
          <a:noFill/>
          <a:ln w="9525">
            <a:noFill/>
            <a:miter lim="800000"/>
            <a:headEnd/>
            <a:tailEnd/>
          </a:ln>
          <a:effectLst/>
        </p:spPr>
        <p:txBody>
          <a:bodyPr>
            <a:spAutoFit/>
          </a:bodyPr>
          <a:lstStyle/>
          <a:p>
            <a:pPr defTabSz="4389438">
              <a:spcBef>
                <a:spcPct val="50000"/>
              </a:spcBef>
            </a:pPr>
            <a:r>
              <a:rPr lang="en-US" sz="6000" b="1" dirty="0" smtClean="0"/>
              <a:t>Links</a:t>
            </a:r>
            <a:endParaRPr lang="en-US" sz="6000" b="1" dirty="0"/>
          </a:p>
        </p:txBody>
      </p:sp>
      <p:sp>
        <p:nvSpPr>
          <p:cNvPr id="2086" name="Text Box 38"/>
          <p:cNvSpPr txBox="1">
            <a:spLocks noChangeArrowheads="1"/>
          </p:cNvSpPr>
          <p:nvPr/>
        </p:nvSpPr>
        <p:spPr bwMode="auto">
          <a:xfrm>
            <a:off x="17801617" y="37972663"/>
            <a:ext cx="13402283" cy="1114361"/>
          </a:xfrm>
          <a:prstGeom prst="rect">
            <a:avLst/>
          </a:prstGeom>
          <a:noFill/>
          <a:ln w="57150" cmpd="thinThick">
            <a:noFill/>
            <a:miter lim="800000"/>
            <a:headEnd/>
            <a:tailEnd/>
          </a:ln>
          <a:effectLst/>
        </p:spPr>
        <p:txBody>
          <a:bodyPr wrap="square" lIns="61170" tIns="30584" rIns="61170" bIns="30584">
            <a:spAutoFit/>
          </a:bodyPr>
          <a:lstStyle/>
          <a:p>
            <a:pPr marL="342900" indent="-342900" algn="l" defTabSz="612775" eaLnBrk="0" hangingPunct="0">
              <a:lnSpc>
                <a:spcPct val="95000"/>
              </a:lnSpc>
            </a:pPr>
            <a:r>
              <a:rPr lang="en-US" sz="3600" b="1" dirty="0" smtClean="0">
                <a:latin typeface="Calibri" panose="020F0502020204030204" pitchFamily="34" charset="0"/>
                <a:hlinkClick r:id="rId3"/>
              </a:rPr>
              <a:t>www.nordress.hi.is</a:t>
            </a:r>
            <a:endParaRPr lang="en-US" sz="3600" b="1" dirty="0" smtClean="0">
              <a:latin typeface="Calibri" panose="020F0502020204030204" pitchFamily="34" charset="0"/>
            </a:endParaRPr>
          </a:p>
          <a:p>
            <a:pPr marL="342900" indent="-342900" algn="l" defTabSz="612775" eaLnBrk="0" hangingPunct="0">
              <a:lnSpc>
                <a:spcPct val="95000"/>
              </a:lnSpc>
            </a:pPr>
            <a:r>
              <a:rPr lang="en-US" sz="3600" b="1" u="sng" smtClean="0">
                <a:latin typeface="Calibri" panose="020F0502020204030204" pitchFamily="34" charset="0"/>
              </a:rPr>
              <a:t>nordress@hi</a:t>
            </a:r>
            <a:r>
              <a:rPr lang="en-US" sz="3600" b="1" u="sng" smtClean="0">
                <a:latin typeface="Calibri" panose="020F0502020204030204" pitchFamily="34" charset="0"/>
              </a:rPr>
              <a:t>.is</a:t>
            </a:r>
            <a:endParaRPr lang="en-US" sz="3600" b="1" u="sng" dirty="0">
              <a:latin typeface="Calibri" panose="020F0502020204030204" pitchFamily="34" charset="0"/>
            </a:endParaRPr>
          </a:p>
        </p:txBody>
      </p:sp>
      <p:sp>
        <p:nvSpPr>
          <p:cNvPr id="2088" name="Text Box 40"/>
          <p:cNvSpPr txBox="1">
            <a:spLocks noChangeArrowheads="1"/>
          </p:cNvSpPr>
          <p:nvPr/>
        </p:nvSpPr>
        <p:spPr bwMode="auto">
          <a:xfrm>
            <a:off x="17801617" y="32899350"/>
            <a:ext cx="13888058" cy="3358052"/>
          </a:xfrm>
          <a:prstGeom prst="rect">
            <a:avLst/>
          </a:prstGeom>
          <a:noFill/>
          <a:ln w="57150" cmpd="thinThick">
            <a:noFill/>
            <a:miter lim="800000"/>
            <a:headEnd/>
            <a:tailEnd/>
          </a:ln>
          <a:effectLst/>
        </p:spPr>
        <p:txBody>
          <a:bodyPr wrap="square" lIns="61170" tIns="30584" rIns="61170" bIns="30584">
            <a:spAutoFit/>
          </a:bodyPr>
          <a:lstStyle/>
          <a:p>
            <a:pPr algn="l">
              <a:buFontTx/>
              <a:buNone/>
              <a:defRPr/>
            </a:pPr>
            <a:endParaRPr lang="is-IS" sz="3600" dirty="0" smtClean="0">
              <a:latin typeface="Calibri" panose="020F0502020204030204" pitchFamily="34" charset="0"/>
            </a:endParaRPr>
          </a:p>
          <a:p>
            <a:pPr algn="l">
              <a:buFontTx/>
              <a:buNone/>
              <a:defRPr/>
            </a:pPr>
            <a:r>
              <a:rPr lang="is-IS" sz="3600" dirty="0" smtClean="0">
                <a:latin typeface="Calibri" panose="020F0502020204030204" pitchFamily="34" charset="0"/>
              </a:rPr>
              <a:t>Adriaan </a:t>
            </a:r>
            <a:r>
              <a:rPr lang="is-IS" sz="3600" dirty="0">
                <a:latin typeface="Calibri" panose="020F0502020204030204" pitchFamily="34" charset="0"/>
              </a:rPr>
              <a:t>Perrels , Arna Hauksdóttir, Ask Elklit,  Atle Dyregrov, Christian Jaedicke, Farrokh Nadim, Guðmundur Freyr Úlfarsson, Guðný Björk Eydal, Guðrún Gísladóttir, Guðrún Pétursdóttir, Haakon Lein,  Hans Jörgen Henriksen, Morten Thanning Vendelø </a:t>
            </a:r>
            <a:r>
              <a:rPr lang="is-IS" sz="3600" dirty="0" smtClean="0">
                <a:latin typeface="Calibri" panose="020F0502020204030204" pitchFamily="34" charset="0"/>
              </a:rPr>
              <a:t>and </a:t>
            </a:r>
            <a:r>
              <a:rPr lang="is-IS" sz="3600" dirty="0">
                <a:latin typeface="Calibri" panose="020F0502020204030204" pitchFamily="34" charset="0"/>
              </a:rPr>
              <a:t>Per Danielsson.</a:t>
            </a:r>
          </a:p>
          <a:p>
            <a:pPr algn="l" defTabSz="612775" eaLnBrk="0" hangingPunct="0">
              <a:lnSpc>
                <a:spcPct val="95000"/>
              </a:lnSpc>
            </a:pPr>
            <a:endParaRPr lang="en-US" sz="3600" dirty="0">
              <a:latin typeface="Calibri" panose="020F0502020204030204" pitchFamily="34" charset="0"/>
            </a:endParaRPr>
          </a:p>
        </p:txBody>
      </p:sp>
      <p:sp>
        <p:nvSpPr>
          <p:cNvPr id="2090" name="Text Box 42"/>
          <p:cNvSpPr txBox="1">
            <a:spLocks noChangeArrowheads="1"/>
          </p:cNvSpPr>
          <p:nvPr/>
        </p:nvSpPr>
        <p:spPr bwMode="auto">
          <a:xfrm>
            <a:off x="457201" y="8737600"/>
            <a:ext cx="15211898" cy="1015663"/>
          </a:xfrm>
          <a:prstGeom prst="rect">
            <a:avLst/>
          </a:prstGeom>
          <a:noFill/>
          <a:ln w="9525">
            <a:noFill/>
            <a:miter lim="800000"/>
            <a:headEnd/>
            <a:tailEnd/>
          </a:ln>
          <a:effectLst/>
        </p:spPr>
        <p:txBody>
          <a:bodyPr wrap="square">
            <a:spAutoFit/>
          </a:bodyPr>
          <a:lstStyle/>
          <a:p>
            <a:pPr eaLnBrk="1" hangingPunct="1">
              <a:defRPr/>
            </a:pPr>
            <a:r>
              <a:rPr lang="is-IS" sz="6000" b="1" dirty="0"/>
              <a:t>	NORDIC CENTER OF EXCELLENCE</a:t>
            </a:r>
          </a:p>
        </p:txBody>
      </p:sp>
      <p:sp>
        <p:nvSpPr>
          <p:cNvPr id="2091" name="Text Box 43"/>
          <p:cNvSpPr txBox="1">
            <a:spLocks noChangeArrowheads="1"/>
          </p:cNvSpPr>
          <p:nvPr/>
        </p:nvSpPr>
        <p:spPr bwMode="auto">
          <a:xfrm>
            <a:off x="17341849" y="8751888"/>
            <a:ext cx="14534292" cy="1015663"/>
          </a:xfrm>
          <a:prstGeom prst="rect">
            <a:avLst/>
          </a:prstGeom>
          <a:noFill/>
          <a:ln w="9525">
            <a:noFill/>
            <a:miter lim="800000"/>
            <a:headEnd/>
            <a:tailEnd/>
          </a:ln>
          <a:effectLst/>
        </p:spPr>
        <p:txBody>
          <a:bodyPr wrap="square">
            <a:spAutoFit/>
          </a:bodyPr>
          <a:lstStyle/>
          <a:p>
            <a:pPr defTabSz="4389438">
              <a:spcBef>
                <a:spcPct val="50000"/>
              </a:spcBef>
            </a:pPr>
            <a:r>
              <a:rPr lang="en-US" sz="6000" b="1" dirty="0" smtClean="0"/>
              <a:t> </a:t>
            </a:r>
            <a:endParaRPr lang="en-US" sz="6000" b="1" dirty="0"/>
          </a:p>
        </p:txBody>
      </p:sp>
      <p:sp>
        <p:nvSpPr>
          <p:cNvPr id="23" name="Text Box 19"/>
          <p:cNvSpPr txBox="1">
            <a:spLocks noChangeArrowheads="1"/>
          </p:cNvSpPr>
          <p:nvPr/>
        </p:nvSpPr>
        <p:spPr bwMode="auto">
          <a:xfrm>
            <a:off x="17801617" y="18717933"/>
            <a:ext cx="13599268" cy="12718866"/>
          </a:xfrm>
          <a:prstGeom prst="rect">
            <a:avLst/>
          </a:prstGeom>
          <a:noFill/>
          <a:ln w="9525">
            <a:noFill/>
            <a:miter lim="800000"/>
            <a:headEnd/>
            <a:tailEnd/>
          </a:ln>
          <a:effectLst/>
        </p:spPr>
        <p:txBody>
          <a:bodyPr wrap="square">
            <a:spAutoFit/>
          </a:bodyPr>
          <a:lstStyle/>
          <a:p>
            <a:pPr algn="l" defTabSz="4389438">
              <a:spcBef>
                <a:spcPct val="50000"/>
              </a:spcBef>
            </a:pPr>
            <a:endParaRPr lang="en-US" sz="6300" b="1" i="1" dirty="0" smtClean="0"/>
          </a:p>
          <a:p>
            <a:pPr eaLnBrk="1" hangingPunct="1">
              <a:defRPr/>
            </a:pPr>
            <a:endParaRPr lang="is-IS" sz="9600" dirty="0"/>
          </a:p>
          <a:p>
            <a:pPr defTabSz="4389438">
              <a:spcBef>
                <a:spcPct val="50000"/>
              </a:spcBef>
            </a:pPr>
            <a:endParaRPr lang="en-US" sz="6300" b="1" dirty="0" smtClean="0"/>
          </a:p>
          <a:p>
            <a:pPr defTabSz="4389438">
              <a:spcBef>
                <a:spcPct val="50000"/>
              </a:spcBef>
            </a:pPr>
            <a:endParaRPr lang="en-US" sz="6300" b="1" dirty="0" smtClean="0"/>
          </a:p>
          <a:p>
            <a:pPr defTabSz="4389438">
              <a:spcBef>
                <a:spcPct val="50000"/>
              </a:spcBef>
            </a:pPr>
            <a:endParaRPr lang="en-US" sz="6000" b="1" dirty="0" smtClean="0"/>
          </a:p>
          <a:p>
            <a:pPr defTabSz="4389438">
              <a:spcBef>
                <a:spcPct val="50000"/>
              </a:spcBef>
            </a:pPr>
            <a:r>
              <a:rPr lang="en-US" sz="6000" b="1" dirty="0" smtClean="0"/>
              <a:t>TRAINING AND MOBILITY</a:t>
            </a:r>
          </a:p>
          <a:p>
            <a:pPr algn="l" defTabSz="4389438">
              <a:spcBef>
                <a:spcPct val="50000"/>
              </a:spcBef>
            </a:pPr>
            <a:r>
              <a:rPr lang="en-US" sz="3600" dirty="0" smtClean="0">
                <a:latin typeface="Calibri" panose="020F0502020204030204" pitchFamily="34" charset="0"/>
              </a:rPr>
              <a:t>NORDRESS strongly supports education, training and mobility through the Nordic Societal Security Academy (NSSA).   As the main educational and researcher mobility vehicle of NORDRESS, NSSA provides mobility grants and funds courses or seminars for graduate students, policy makers, rescue workers, media, and others.</a:t>
            </a:r>
            <a:endParaRPr lang="is-IS" altLang="is-IS" sz="3600" dirty="0" smtClean="0">
              <a:solidFill>
                <a:srgbClr val="000000"/>
              </a:solidFill>
              <a:latin typeface="Calibri" pitchFamily="34" charset="0"/>
            </a:endParaRPr>
          </a:p>
          <a:p>
            <a:pPr defTabSz="4389438">
              <a:spcBef>
                <a:spcPct val="50000"/>
              </a:spcBef>
            </a:pPr>
            <a:r>
              <a:rPr lang="en-US" sz="6300" b="1" dirty="0" smtClean="0"/>
              <a:t> </a:t>
            </a:r>
            <a:endParaRPr lang="en-US" sz="6300" b="1" dirty="0"/>
          </a:p>
        </p:txBody>
      </p:sp>
      <p:pic>
        <p:nvPicPr>
          <p:cNvPr id="28"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082793" y="18013968"/>
            <a:ext cx="6888163" cy="651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63762" y="40849237"/>
            <a:ext cx="3640138"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7801617" y="8766870"/>
            <a:ext cx="12801600" cy="8771632"/>
          </a:xfrm>
          <a:prstGeom prst="rect">
            <a:avLst/>
          </a:prstGeom>
        </p:spPr>
        <p:txBody>
          <a:bodyPr wrap="square">
            <a:spAutoFit/>
          </a:bodyPr>
          <a:lstStyle/>
          <a:p>
            <a:pPr eaLnBrk="1" hangingPunct="1">
              <a:defRPr/>
            </a:pPr>
            <a:r>
              <a:rPr lang="is-IS" sz="6000" b="1" dirty="0"/>
              <a:t>THE RESEARCH</a:t>
            </a:r>
          </a:p>
          <a:p>
            <a:pPr algn="l">
              <a:defRPr/>
            </a:pPr>
            <a:endParaRPr lang="en-US" sz="3600" dirty="0" smtClean="0">
              <a:latin typeface="Calibri" panose="020F0502020204030204" pitchFamily="34" charset="0"/>
            </a:endParaRPr>
          </a:p>
          <a:p>
            <a:pPr algn="l">
              <a:defRPr/>
            </a:pPr>
            <a:endParaRPr lang="en-US" sz="3600" dirty="0">
              <a:latin typeface="Calibri" panose="020F0502020204030204" pitchFamily="34" charset="0"/>
            </a:endParaRPr>
          </a:p>
          <a:p>
            <a:pPr algn="l">
              <a:defRPr/>
            </a:pPr>
            <a:r>
              <a:rPr lang="en-US" sz="3600" dirty="0" smtClean="0">
                <a:latin typeface="Calibri" panose="020F0502020204030204" pitchFamily="34" charset="0"/>
              </a:rPr>
              <a:t>NORDRESS is </a:t>
            </a:r>
            <a:r>
              <a:rPr lang="en-US" sz="3600" dirty="0">
                <a:latin typeface="Calibri" panose="020F0502020204030204" pitchFamily="34" charset="0"/>
              </a:rPr>
              <a:t>divided into 6 </a:t>
            </a:r>
            <a:r>
              <a:rPr lang="en-US" sz="3600" dirty="0" err="1" smtClean="0">
                <a:latin typeface="Calibri" panose="020F0502020204030204" pitchFamily="34" charset="0"/>
              </a:rPr>
              <a:t>workpackages</a:t>
            </a:r>
            <a:r>
              <a:rPr lang="en-US" sz="3600" dirty="0" smtClean="0">
                <a:latin typeface="Calibri" panose="020F0502020204030204" pitchFamily="34" charset="0"/>
              </a:rPr>
              <a:t> that are further subdivided into research projects. . </a:t>
            </a:r>
            <a:r>
              <a:rPr lang="en-US" sz="3600" dirty="0">
                <a:latin typeface="Calibri" panose="020F0502020204030204" pitchFamily="34" charset="0"/>
              </a:rPr>
              <a:t>For the purpose of analyzing, we view societal resilience as being composed of four dimensions. </a:t>
            </a:r>
            <a:r>
              <a:rPr lang="en-US" sz="3600" i="1" dirty="0">
                <a:latin typeface="Calibri" panose="020F0502020204030204" pitchFamily="34" charset="0"/>
              </a:rPr>
              <a:t>Individuals </a:t>
            </a:r>
            <a:r>
              <a:rPr lang="en-US" sz="3600" dirty="0">
                <a:latin typeface="Calibri" panose="020F0502020204030204" pitchFamily="34" charset="0"/>
              </a:rPr>
              <a:t>contribute to society’s robustness with strong physical and mental health and personal preparedness, while active </a:t>
            </a:r>
            <a:r>
              <a:rPr lang="en-US" sz="3600" i="1" dirty="0">
                <a:latin typeface="Calibri" panose="020F0502020204030204" pitchFamily="34" charset="0"/>
              </a:rPr>
              <a:t>communities</a:t>
            </a:r>
            <a:r>
              <a:rPr lang="en-US" sz="3600" dirty="0">
                <a:latin typeface="Calibri" panose="020F0502020204030204" pitchFamily="34" charset="0"/>
              </a:rPr>
              <a:t> unfold the potential of people working together informally to cope with the impacts of natural hazards on everyday life. Society is bound together by </a:t>
            </a:r>
            <a:r>
              <a:rPr lang="en-US" sz="3600" i="1" dirty="0">
                <a:latin typeface="Calibri" panose="020F0502020204030204" pitchFamily="34" charset="0"/>
              </a:rPr>
              <a:t>infrastructures</a:t>
            </a:r>
            <a:r>
              <a:rPr lang="en-US" sz="3600" dirty="0">
                <a:latin typeface="Calibri" panose="020F0502020204030204" pitchFamily="34" charset="0"/>
              </a:rPr>
              <a:t> that strengthen the overall societal resilience through communication, transportation, critical lifelines, energy, and logistics. In return, these infrastructures support the workings of </a:t>
            </a:r>
            <a:r>
              <a:rPr lang="en-US" sz="3600" i="1" dirty="0">
                <a:latin typeface="Calibri" panose="020F0502020204030204" pitchFamily="34" charset="0"/>
              </a:rPr>
              <a:t>institutions</a:t>
            </a:r>
            <a:r>
              <a:rPr lang="en-US" sz="3600" dirty="0">
                <a:latin typeface="Calibri" panose="020F0502020204030204" pitchFamily="34" charset="0"/>
              </a:rPr>
              <a:t> that create formal frameworks for legal and political responsibility.</a:t>
            </a:r>
          </a:p>
        </p:txBody>
      </p:sp>
      <p:pic>
        <p:nvPicPr>
          <p:cNvPr id="31" name="Picture 47" descr="C:\Users\hdj3\Pictures\volcan3-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96419" y="14886593"/>
            <a:ext cx="9386887" cy="625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http://img.docstoccdn.com/thumb/orig/28922343.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 y="29399230"/>
            <a:ext cx="15144750" cy="113717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8"/>
          <a:stretch>
            <a:fillRect/>
          </a:stretch>
        </p:blipFill>
        <p:spPr>
          <a:xfrm>
            <a:off x="14495649" y="39279169"/>
            <a:ext cx="3999323" cy="3550398"/>
          </a:xfrm>
          <a:prstGeom prst="rect">
            <a:avLst/>
          </a:prstGeom>
        </p:spPr>
      </p:pic>
      <p:pic>
        <p:nvPicPr>
          <p:cNvPr id="33" name="Picture 4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90688" y="40508238"/>
            <a:ext cx="3997325"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789989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Custom 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212167"/>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1153</TotalTime>
  <Words>361</Words>
  <Application>Microsoft Office PowerPoint</Application>
  <PresentationFormat>Custom</PresentationFormat>
  <Paragraphs>59</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Arial Black</vt:lpstr>
      <vt:lpstr>Calibri</vt:lpstr>
      <vt:lpstr>Default Design</vt:lpstr>
      <vt:lpstr>PowerPoint Presentation</vt:lpstr>
    </vt:vector>
  </TitlesOfParts>
  <Company>MegaPrint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36x48 Vertical Poster</dc:title>
  <dc:creator>Ethan Shulda;www.postersession.com</dc:creator>
  <cp:keywords>www.postersession.com</cp:keywords>
  <dc:description>©MegaPrint Inc. 2009</dc:description>
  <cp:lastModifiedBy>Harpa Dís</cp:lastModifiedBy>
  <cp:revision>54</cp:revision>
  <dcterms:created xsi:type="dcterms:W3CDTF">2008-12-04T00:20:37Z</dcterms:created>
  <dcterms:modified xsi:type="dcterms:W3CDTF">2015-09-16T13:02:02Z</dcterms:modified>
  <cp:category>Research Poster</cp:category>
</cp:coreProperties>
</file>