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4"/>
    <p:sldMasterId id="2147483661" r:id="rId5"/>
    <p:sldMasterId id="2147483674" r:id="rId6"/>
  </p:sldMasterIdLst>
  <p:notesMasterIdLst>
    <p:notesMasterId r:id="rId35"/>
  </p:notesMasterIdLst>
  <p:sldIdLst>
    <p:sldId id="256" r:id="rId7"/>
    <p:sldId id="257" r:id="rId8"/>
    <p:sldId id="258" r:id="rId9"/>
    <p:sldId id="259" r:id="rId10"/>
    <p:sldId id="260" r:id="rId11"/>
    <p:sldId id="277" r:id="rId12"/>
    <p:sldId id="278" r:id="rId13"/>
    <p:sldId id="279" r:id="rId14"/>
    <p:sldId id="282" r:id="rId15"/>
    <p:sldId id="283" r:id="rId16"/>
    <p:sldId id="284" r:id="rId17"/>
    <p:sldId id="286" r:id="rId18"/>
    <p:sldId id="264" r:id="rId19"/>
    <p:sldId id="265" r:id="rId20"/>
    <p:sldId id="266" r:id="rId21"/>
    <p:sldId id="267" r:id="rId22"/>
    <p:sldId id="268" r:id="rId23"/>
    <p:sldId id="269" r:id="rId24"/>
    <p:sldId id="270" r:id="rId25"/>
    <p:sldId id="289" r:id="rId26"/>
    <p:sldId id="287" r:id="rId27"/>
    <p:sldId id="288" r:id="rId28"/>
    <p:sldId id="271" r:id="rId29"/>
    <p:sldId id="290" r:id="rId30"/>
    <p:sldId id="291" r:id="rId31"/>
    <p:sldId id="293" r:id="rId32"/>
    <p:sldId id="272" r:id="rId33"/>
    <p:sldId id="273" r:id="rId34"/>
  </p:sldIdLst>
  <p:sldSz cx="12192000" cy="6858000"/>
  <p:notesSz cx="7559675" cy="106918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2696F012-6C72-4AAE-B5EF-AAAB5AB2EECE}" type="datetimeFigureOut">
              <a:rPr lang="en-US" smtClean="0"/>
              <a:t>11/25/2019</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FB04F6C0-9401-4CCE-B3F1-DADA842DECCA}" type="slidenum">
              <a:rPr lang="en-US" smtClean="0"/>
              <a:t>‹#›</a:t>
            </a:fld>
            <a:endParaRPr lang="en-US"/>
          </a:p>
        </p:txBody>
      </p:sp>
    </p:spTree>
    <p:extLst>
      <p:ext uri="{BB962C8B-B14F-4D97-AF65-F5344CB8AC3E}">
        <p14:creationId xmlns:p14="http://schemas.microsoft.com/office/powerpoint/2010/main" val="341014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4C23743D-50D3-4356-90AB-C51917D7B7BD}" type="slidenum">
              <a:rPr lang="sv-SE" smtClean="0"/>
              <a:pPr>
                <a:defRPr/>
              </a:pPr>
              <a:t>11</a:t>
            </a:fld>
            <a:endParaRPr lang="sv-SE" dirty="0"/>
          </a:p>
        </p:txBody>
      </p:sp>
    </p:spTree>
    <p:extLst>
      <p:ext uri="{BB962C8B-B14F-4D97-AF65-F5344CB8AC3E}">
        <p14:creationId xmlns:p14="http://schemas.microsoft.com/office/powerpoint/2010/main" val="290451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FB04F6C0-9401-4CCE-B3F1-DADA842DECCA}" type="slidenum">
              <a:rPr lang="en-US" smtClean="0"/>
              <a:t>24</a:t>
            </a:fld>
            <a:endParaRPr lang="en-US"/>
          </a:p>
        </p:txBody>
      </p:sp>
    </p:spTree>
    <p:extLst>
      <p:ext uri="{BB962C8B-B14F-4D97-AF65-F5344CB8AC3E}">
        <p14:creationId xmlns:p14="http://schemas.microsoft.com/office/powerpoint/2010/main" val="118252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FB04F6C0-9401-4CCE-B3F1-DADA842DECCA}" type="slidenum">
              <a:rPr lang="en-US" smtClean="0"/>
              <a:t>25</a:t>
            </a:fld>
            <a:endParaRPr lang="en-US"/>
          </a:p>
        </p:txBody>
      </p:sp>
    </p:spTree>
    <p:extLst>
      <p:ext uri="{BB962C8B-B14F-4D97-AF65-F5344CB8AC3E}">
        <p14:creationId xmlns:p14="http://schemas.microsoft.com/office/powerpoint/2010/main" val="865157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31" name="PlaceHolder 2"/>
          <p:cNvSpPr>
            <a:spLocks noGrp="1"/>
          </p:cNvSpPr>
          <p:nvPr>
            <p:ph type="body"/>
          </p:nvPr>
        </p:nvSpPr>
        <p:spPr>
          <a:xfrm>
            <a:off x="660240" y="2565360"/>
            <a:ext cx="404496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32" name="PlaceHolder 3"/>
          <p:cNvSpPr>
            <a:spLocks noGrp="1"/>
          </p:cNvSpPr>
          <p:nvPr>
            <p:ph type="body"/>
          </p:nvPr>
        </p:nvSpPr>
        <p:spPr>
          <a:xfrm>
            <a:off x="660240" y="4067640"/>
            <a:ext cx="404496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34" name="PlaceHolder 2"/>
          <p:cNvSpPr>
            <a:spLocks noGrp="1"/>
          </p:cNvSpPr>
          <p:nvPr>
            <p:ph type="body"/>
          </p:nvPr>
        </p:nvSpPr>
        <p:spPr>
          <a:xfrm>
            <a:off x="66024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35" name="PlaceHolder 3"/>
          <p:cNvSpPr>
            <a:spLocks noGrp="1"/>
          </p:cNvSpPr>
          <p:nvPr>
            <p:ph type="body"/>
          </p:nvPr>
        </p:nvSpPr>
        <p:spPr>
          <a:xfrm>
            <a:off x="273312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36" name="PlaceHolder 4"/>
          <p:cNvSpPr>
            <a:spLocks noGrp="1"/>
          </p:cNvSpPr>
          <p:nvPr>
            <p:ph type="body"/>
          </p:nvPr>
        </p:nvSpPr>
        <p:spPr>
          <a:xfrm>
            <a:off x="273312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37" name="PlaceHolder 5"/>
          <p:cNvSpPr>
            <a:spLocks noGrp="1"/>
          </p:cNvSpPr>
          <p:nvPr>
            <p:ph type="body"/>
          </p:nvPr>
        </p:nvSpPr>
        <p:spPr>
          <a:xfrm>
            <a:off x="66024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39" name="PlaceHolder 2"/>
          <p:cNvSpPr>
            <a:spLocks noGrp="1"/>
          </p:cNvSpPr>
          <p:nvPr>
            <p:ph type="body"/>
          </p:nvPr>
        </p:nvSpPr>
        <p:spPr>
          <a:xfrm>
            <a:off x="660240" y="2565360"/>
            <a:ext cx="404496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40" name="PlaceHolder 3"/>
          <p:cNvSpPr>
            <a:spLocks noGrp="1"/>
          </p:cNvSpPr>
          <p:nvPr>
            <p:ph type="body"/>
          </p:nvPr>
        </p:nvSpPr>
        <p:spPr>
          <a:xfrm>
            <a:off x="660240" y="2565360"/>
            <a:ext cx="404496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pic>
        <p:nvPicPr>
          <p:cNvPr id="41" name="Billede 40"/>
          <p:cNvPicPr/>
          <p:nvPr/>
        </p:nvPicPr>
        <p:blipFill>
          <a:blip r:embed="rId2"/>
          <a:stretch/>
        </p:blipFill>
        <p:spPr>
          <a:xfrm>
            <a:off x="880200" y="2565000"/>
            <a:ext cx="3604680" cy="2876040"/>
          </a:xfrm>
          <a:prstGeom prst="rect">
            <a:avLst/>
          </a:prstGeom>
          <a:ln>
            <a:noFill/>
          </a:ln>
        </p:spPr>
      </p:pic>
      <p:pic>
        <p:nvPicPr>
          <p:cNvPr id="42" name="Billede 41"/>
          <p:cNvPicPr/>
          <p:nvPr/>
        </p:nvPicPr>
        <p:blipFill>
          <a:blip r:embed="rId2"/>
          <a:stretch/>
        </p:blipFill>
        <p:spPr>
          <a:xfrm>
            <a:off x="880200" y="2565000"/>
            <a:ext cx="3604680" cy="287604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p:txBody>
          <a:bodyPr/>
          <a:lstStyle>
            <a:lvl1pPr>
              <a:defRPr/>
            </a:lvl1pPr>
          </a:lstStyle>
          <a:p>
            <a:pPr>
              <a:defRPr/>
            </a:pPr>
            <a:fld id="{08FD9BA2-C53D-4F44-A1A2-0241AE9549DF}" type="datetimeFigureOut">
              <a:rPr lang="sv-SE"/>
              <a:pPr>
                <a:defRPr/>
              </a:pPr>
              <a:t>2019-11-25</a:t>
            </a:fld>
            <a:endParaRPr lang="sv-SE" dirty="0"/>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pPr>
              <a:defRPr/>
            </a:pPr>
            <a:fld id="{15E5D150-7DDA-48A2-820A-DE0021C1549E}" type="slidenum">
              <a:rPr lang="sv-SE"/>
              <a:pPr>
                <a:defRPr/>
              </a:pPr>
              <a:t>‹#›</a:t>
            </a:fld>
            <a:endParaRPr lang="sv-SE" dirty="0"/>
          </a:p>
        </p:txBody>
      </p:sp>
    </p:spTree>
    <p:extLst>
      <p:ext uri="{BB962C8B-B14F-4D97-AF65-F5344CB8AC3E}">
        <p14:creationId xmlns:p14="http://schemas.microsoft.com/office/powerpoint/2010/main" val="2611138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52" name="PlaceHolder 2"/>
          <p:cNvSpPr>
            <a:spLocks noGrp="1"/>
          </p:cNvSpPr>
          <p:nvPr>
            <p:ph type="subTitle"/>
          </p:nvPr>
        </p:nvSpPr>
        <p:spPr>
          <a:xfrm>
            <a:off x="660240" y="2565360"/>
            <a:ext cx="4044960" cy="28760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54" name="PlaceHolder 2"/>
          <p:cNvSpPr>
            <a:spLocks noGrp="1"/>
          </p:cNvSpPr>
          <p:nvPr>
            <p:ph type="body"/>
          </p:nvPr>
        </p:nvSpPr>
        <p:spPr>
          <a:xfrm>
            <a:off x="660240" y="2565360"/>
            <a:ext cx="404496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56" name="PlaceHolder 2"/>
          <p:cNvSpPr>
            <a:spLocks noGrp="1"/>
          </p:cNvSpPr>
          <p:nvPr>
            <p:ph type="body"/>
          </p:nvPr>
        </p:nvSpPr>
        <p:spPr>
          <a:xfrm>
            <a:off x="66024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57" name="PlaceHolder 3"/>
          <p:cNvSpPr>
            <a:spLocks noGrp="1"/>
          </p:cNvSpPr>
          <p:nvPr>
            <p:ph type="body"/>
          </p:nvPr>
        </p:nvSpPr>
        <p:spPr>
          <a:xfrm>
            <a:off x="273312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641160" y="1289160"/>
            <a:ext cx="5774760" cy="47620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0" name="PlaceHolder 2"/>
          <p:cNvSpPr>
            <a:spLocks noGrp="1"/>
          </p:cNvSpPr>
          <p:nvPr>
            <p:ph type="subTitle"/>
          </p:nvPr>
        </p:nvSpPr>
        <p:spPr>
          <a:xfrm>
            <a:off x="660240" y="2565360"/>
            <a:ext cx="4044960" cy="28760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61" name="PlaceHolder 2"/>
          <p:cNvSpPr>
            <a:spLocks noGrp="1"/>
          </p:cNvSpPr>
          <p:nvPr>
            <p:ph type="body"/>
          </p:nvPr>
        </p:nvSpPr>
        <p:spPr>
          <a:xfrm>
            <a:off x="66024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62" name="PlaceHolder 3"/>
          <p:cNvSpPr>
            <a:spLocks noGrp="1"/>
          </p:cNvSpPr>
          <p:nvPr>
            <p:ph type="body"/>
          </p:nvPr>
        </p:nvSpPr>
        <p:spPr>
          <a:xfrm>
            <a:off x="66024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63" name="PlaceHolder 4"/>
          <p:cNvSpPr>
            <a:spLocks noGrp="1"/>
          </p:cNvSpPr>
          <p:nvPr>
            <p:ph type="body"/>
          </p:nvPr>
        </p:nvSpPr>
        <p:spPr>
          <a:xfrm>
            <a:off x="273312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65" name="PlaceHolder 2"/>
          <p:cNvSpPr>
            <a:spLocks noGrp="1"/>
          </p:cNvSpPr>
          <p:nvPr>
            <p:ph type="body"/>
          </p:nvPr>
        </p:nvSpPr>
        <p:spPr>
          <a:xfrm>
            <a:off x="66024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66" name="PlaceHolder 3"/>
          <p:cNvSpPr>
            <a:spLocks noGrp="1"/>
          </p:cNvSpPr>
          <p:nvPr>
            <p:ph type="body"/>
          </p:nvPr>
        </p:nvSpPr>
        <p:spPr>
          <a:xfrm>
            <a:off x="273312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67" name="PlaceHolder 4"/>
          <p:cNvSpPr>
            <a:spLocks noGrp="1"/>
          </p:cNvSpPr>
          <p:nvPr>
            <p:ph type="body"/>
          </p:nvPr>
        </p:nvSpPr>
        <p:spPr>
          <a:xfrm>
            <a:off x="273312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69" name="PlaceHolder 2"/>
          <p:cNvSpPr>
            <a:spLocks noGrp="1"/>
          </p:cNvSpPr>
          <p:nvPr>
            <p:ph type="body"/>
          </p:nvPr>
        </p:nvSpPr>
        <p:spPr>
          <a:xfrm>
            <a:off x="66024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70" name="PlaceHolder 3"/>
          <p:cNvSpPr>
            <a:spLocks noGrp="1"/>
          </p:cNvSpPr>
          <p:nvPr>
            <p:ph type="body"/>
          </p:nvPr>
        </p:nvSpPr>
        <p:spPr>
          <a:xfrm>
            <a:off x="273312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71" name="PlaceHolder 4"/>
          <p:cNvSpPr>
            <a:spLocks noGrp="1"/>
          </p:cNvSpPr>
          <p:nvPr>
            <p:ph type="body"/>
          </p:nvPr>
        </p:nvSpPr>
        <p:spPr>
          <a:xfrm>
            <a:off x="660240" y="4067640"/>
            <a:ext cx="404496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73" name="PlaceHolder 2"/>
          <p:cNvSpPr>
            <a:spLocks noGrp="1"/>
          </p:cNvSpPr>
          <p:nvPr>
            <p:ph type="body"/>
          </p:nvPr>
        </p:nvSpPr>
        <p:spPr>
          <a:xfrm>
            <a:off x="660240" y="2565360"/>
            <a:ext cx="404496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74" name="PlaceHolder 3"/>
          <p:cNvSpPr>
            <a:spLocks noGrp="1"/>
          </p:cNvSpPr>
          <p:nvPr>
            <p:ph type="body"/>
          </p:nvPr>
        </p:nvSpPr>
        <p:spPr>
          <a:xfrm>
            <a:off x="660240" y="4067640"/>
            <a:ext cx="404496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76" name="PlaceHolder 2"/>
          <p:cNvSpPr>
            <a:spLocks noGrp="1"/>
          </p:cNvSpPr>
          <p:nvPr>
            <p:ph type="body"/>
          </p:nvPr>
        </p:nvSpPr>
        <p:spPr>
          <a:xfrm>
            <a:off x="66024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77" name="PlaceHolder 3"/>
          <p:cNvSpPr>
            <a:spLocks noGrp="1"/>
          </p:cNvSpPr>
          <p:nvPr>
            <p:ph type="body"/>
          </p:nvPr>
        </p:nvSpPr>
        <p:spPr>
          <a:xfrm>
            <a:off x="273312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78" name="PlaceHolder 4"/>
          <p:cNvSpPr>
            <a:spLocks noGrp="1"/>
          </p:cNvSpPr>
          <p:nvPr>
            <p:ph type="body"/>
          </p:nvPr>
        </p:nvSpPr>
        <p:spPr>
          <a:xfrm>
            <a:off x="273312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79" name="PlaceHolder 5"/>
          <p:cNvSpPr>
            <a:spLocks noGrp="1"/>
          </p:cNvSpPr>
          <p:nvPr>
            <p:ph type="body"/>
          </p:nvPr>
        </p:nvSpPr>
        <p:spPr>
          <a:xfrm>
            <a:off x="66024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81" name="PlaceHolder 2"/>
          <p:cNvSpPr>
            <a:spLocks noGrp="1"/>
          </p:cNvSpPr>
          <p:nvPr>
            <p:ph type="body"/>
          </p:nvPr>
        </p:nvSpPr>
        <p:spPr>
          <a:xfrm>
            <a:off x="660240" y="2565360"/>
            <a:ext cx="404496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82" name="PlaceHolder 3"/>
          <p:cNvSpPr>
            <a:spLocks noGrp="1"/>
          </p:cNvSpPr>
          <p:nvPr>
            <p:ph type="body"/>
          </p:nvPr>
        </p:nvSpPr>
        <p:spPr>
          <a:xfrm>
            <a:off x="660240" y="2565360"/>
            <a:ext cx="404496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pic>
        <p:nvPicPr>
          <p:cNvPr id="83" name="Billede 82"/>
          <p:cNvPicPr/>
          <p:nvPr/>
        </p:nvPicPr>
        <p:blipFill>
          <a:blip r:embed="rId2"/>
          <a:stretch/>
        </p:blipFill>
        <p:spPr>
          <a:xfrm>
            <a:off x="880200" y="2565000"/>
            <a:ext cx="3604680" cy="2876040"/>
          </a:xfrm>
          <a:prstGeom prst="rect">
            <a:avLst/>
          </a:prstGeom>
          <a:ln>
            <a:noFill/>
          </a:ln>
        </p:spPr>
      </p:pic>
      <p:pic>
        <p:nvPicPr>
          <p:cNvPr id="84" name="Billede 83"/>
          <p:cNvPicPr/>
          <p:nvPr/>
        </p:nvPicPr>
        <p:blipFill>
          <a:blip r:embed="rId2"/>
          <a:stretch/>
        </p:blipFill>
        <p:spPr>
          <a:xfrm>
            <a:off x="880200" y="2565000"/>
            <a:ext cx="3604680" cy="2876040"/>
          </a:xfrm>
          <a:prstGeom prst="rect">
            <a:avLst/>
          </a:prstGeom>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97" name="PlaceHolder 2"/>
          <p:cNvSpPr>
            <a:spLocks noGrp="1"/>
          </p:cNvSpPr>
          <p:nvPr>
            <p:ph type="subTitle"/>
          </p:nvPr>
        </p:nvSpPr>
        <p:spPr>
          <a:xfrm>
            <a:off x="660240" y="2565360"/>
            <a:ext cx="4044960" cy="28760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99" name="PlaceHolder 2"/>
          <p:cNvSpPr>
            <a:spLocks noGrp="1"/>
          </p:cNvSpPr>
          <p:nvPr>
            <p:ph type="body"/>
          </p:nvPr>
        </p:nvSpPr>
        <p:spPr>
          <a:xfrm>
            <a:off x="660240" y="2565360"/>
            <a:ext cx="404496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01" name="PlaceHolder 2"/>
          <p:cNvSpPr>
            <a:spLocks noGrp="1"/>
          </p:cNvSpPr>
          <p:nvPr>
            <p:ph type="body"/>
          </p:nvPr>
        </p:nvSpPr>
        <p:spPr>
          <a:xfrm>
            <a:off x="66024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02" name="PlaceHolder 3"/>
          <p:cNvSpPr>
            <a:spLocks noGrp="1"/>
          </p:cNvSpPr>
          <p:nvPr>
            <p:ph type="body"/>
          </p:nvPr>
        </p:nvSpPr>
        <p:spPr>
          <a:xfrm>
            <a:off x="273312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660240" y="2565360"/>
            <a:ext cx="404496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3"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 name="PlaceHolder 1"/>
          <p:cNvSpPr>
            <a:spLocks noGrp="1"/>
          </p:cNvSpPr>
          <p:nvPr>
            <p:ph type="subTitle"/>
          </p:nvPr>
        </p:nvSpPr>
        <p:spPr>
          <a:xfrm>
            <a:off x="641160" y="1289160"/>
            <a:ext cx="5774760" cy="47620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06" name="PlaceHolder 2"/>
          <p:cNvSpPr>
            <a:spLocks noGrp="1"/>
          </p:cNvSpPr>
          <p:nvPr>
            <p:ph type="body"/>
          </p:nvPr>
        </p:nvSpPr>
        <p:spPr>
          <a:xfrm>
            <a:off x="66024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07" name="PlaceHolder 3"/>
          <p:cNvSpPr>
            <a:spLocks noGrp="1"/>
          </p:cNvSpPr>
          <p:nvPr>
            <p:ph type="body"/>
          </p:nvPr>
        </p:nvSpPr>
        <p:spPr>
          <a:xfrm>
            <a:off x="66024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08" name="PlaceHolder 4"/>
          <p:cNvSpPr>
            <a:spLocks noGrp="1"/>
          </p:cNvSpPr>
          <p:nvPr>
            <p:ph type="body"/>
          </p:nvPr>
        </p:nvSpPr>
        <p:spPr>
          <a:xfrm>
            <a:off x="273312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10" name="PlaceHolder 2"/>
          <p:cNvSpPr>
            <a:spLocks noGrp="1"/>
          </p:cNvSpPr>
          <p:nvPr>
            <p:ph type="body"/>
          </p:nvPr>
        </p:nvSpPr>
        <p:spPr>
          <a:xfrm>
            <a:off x="66024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11" name="PlaceHolder 3"/>
          <p:cNvSpPr>
            <a:spLocks noGrp="1"/>
          </p:cNvSpPr>
          <p:nvPr>
            <p:ph type="body"/>
          </p:nvPr>
        </p:nvSpPr>
        <p:spPr>
          <a:xfrm>
            <a:off x="273312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12" name="PlaceHolder 4"/>
          <p:cNvSpPr>
            <a:spLocks noGrp="1"/>
          </p:cNvSpPr>
          <p:nvPr>
            <p:ph type="body"/>
          </p:nvPr>
        </p:nvSpPr>
        <p:spPr>
          <a:xfrm>
            <a:off x="273312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14" name="PlaceHolder 2"/>
          <p:cNvSpPr>
            <a:spLocks noGrp="1"/>
          </p:cNvSpPr>
          <p:nvPr>
            <p:ph type="body"/>
          </p:nvPr>
        </p:nvSpPr>
        <p:spPr>
          <a:xfrm>
            <a:off x="66024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15" name="PlaceHolder 3"/>
          <p:cNvSpPr>
            <a:spLocks noGrp="1"/>
          </p:cNvSpPr>
          <p:nvPr>
            <p:ph type="body"/>
          </p:nvPr>
        </p:nvSpPr>
        <p:spPr>
          <a:xfrm>
            <a:off x="273312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16" name="PlaceHolder 4"/>
          <p:cNvSpPr>
            <a:spLocks noGrp="1"/>
          </p:cNvSpPr>
          <p:nvPr>
            <p:ph type="body"/>
          </p:nvPr>
        </p:nvSpPr>
        <p:spPr>
          <a:xfrm>
            <a:off x="660240" y="4067640"/>
            <a:ext cx="404496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18" name="PlaceHolder 2"/>
          <p:cNvSpPr>
            <a:spLocks noGrp="1"/>
          </p:cNvSpPr>
          <p:nvPr>
            <p:ph type="body"/>
          </p:nvPr>
        </p:nvSpPr>
        <p:spPr>
          <a:xfrm>
            <a:off x="660240" y="2565360"/>
            <a:ext cx="404496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19" name="PlaceHolder 3"/>
          <p:cNvSpPr>
            <a:spLocks noGrp="1"/>
          </p:cNvSpPr>
          <p:nvPr>
            <p:ph type="body"/>
          </p:nvPr>
        </p:nvSpPr>
        <p:spPr>
          <a:xfrm>
            <a:off x="660240" y="4067640"/>
            <a:ext cx="404496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21" name="PlaceHolder 2"/>
          <p:cNvSpPr>
            <a:spLocks noGrp="1"/>
          </p:cNvSpPr>
          <p:nvPr>
            <p:ph type="body"/>
          </p:nvPr>
        </p:nvSpPr>
        <p:spPr>
          <a:xfrm>
            <a:off x="66024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22" name="PlaceHolder 3"/>
          <p:cNvSpPr>
            <a:spLocks noGrp="1"/>
          </p:cNvSpPr>
          <p:nvPr>
            <p:ph type="body"/>
          </p:nvPr>
        </p:nvSpPr>
        <p:spPr>
          <a:xfrm>
            <a:off x="273312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23" name="PlaceHolder 4"/>
          <p:cNvSpPr>
            <a:spLocks noGrp="1"/>
          </p:cNvSpPr>
          <p:nvPr>
            <p:ph type="body"/>
          </p:nvPr>
        </p:nvSpPr>
        <p:spPr>
          <a:xfrm>
            <a:off x="273312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24" name="PlaceHolder 5"/>
          <p:cNvSpPr>
            <a:spLocks noGrp="1"/>
          </p:cNvSpPr>
          <p:nvPr>
            <p:ph type="body"/>
          </p:nvPr>
        </p:nvSpPr>
        <p:spPr>
          <a:xfrm>
            <a:off x="66024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26" name="PlaceHolder 2"/>
          <p:cNvSpPr>
            <a:spLocks noGrp="1"/>
          </p:cNvSpPr>
          <p:nvPr>
            <p:ph type="body"/>
          </p:nvPr>
        </p:nvSpPr>
        <p:spPr>
          <a:xfrm>
            <a:off x="660240" y="2565360"/>
            <a:ext cx="404496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27" name="PlaceHolder 3"/>
          <p:cNvSpPr>
            <a:spLocks noGrp="1"/>
          </p:cNvSpPr>
          <p:nvPr>
            <p:ph type="body"/>
          </p:nvPr>
        </p:nvSpPr>
        <p:spPr>
          <a:xfrm>
            <a:off x="660240" y="2565360"/>
            <a:ext cx="404496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pic>
        <p:nvPicPr>
          <p:cNvPr id="128" name="Billede 127"/>
          <p:cNvPicPr/>
          <p:nvPr/>
        </p:nvPicPr>
        <p:blipFill>
          <a:blip r:embed="rId2"/>
          <a:stretch/>
        </p:blipFill>
        <p:spPr>
          <a:xfrm>
            <a:off x="880200" y="2565000"/>
            <a:ext cx="3604680" cy="2876040"/>
          </a:xfrm>
          <a:prstGeom prst="rect">
            <a:avLst/>
          </a:prstGeom>
          <a:ln>
            <a:noFill/>
          </a:ln>
        </p:spPr>
      </p:pic>
      <p:pic>
        <p:nvPicPr>
          <p:cNvPr id="129" name="Billede 128"/>
          <p:cNvPicPr/>
          <p:nvPr/>
        </p:nvPicPr>
        <p:blipFill>
          <a:blip r:embed="rId2"/>
          <a:stretch/>
        </p:blipFill>
        <p:spPr>
          <a:xfrm>
            <a:off x="880200" y="2565000"/>
            <a:ext cx="3604680" cy="2876040"/>
          </a:xfrm>
          <a:prstGeom prst="rect">
            <a:avLst/>
          </a:prstGeom>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4" name="PlaceHolder 2"/>
          <p:cNvSpPr>
            <a:spLocks noGrp="1"/>
          </p:cNvSpPr>
          <p:nvPr>
            <p:ph type="body"/>
          </p:nvPr>
        </p:nvSpPr>
        <p:spPr>
          <a:xfrm>
            <a:off x="66024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15" name="PlaceHolder 3"/>
          <p:cNvSpPr>
            <a:spLocks noGrp="1"/>
          </p:cNvSpPr>
          <p:nvPr>
            <p:ph type="body"/>
          </p:nvPr>
        </p:nvSpPr>
        <p:spPr>
          <a:xfrm>
            <a:off x="273312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41160" y="1289160"/>
            <a:ext cx="5774760" cy="47620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66024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20" name="PlaceHolder 3"/>
          <p:cNvSpPr>
            <a:spLocks noGrp="1"/>
          </p:cNvSpPr>
          <p:nvPr>
            <p:ph type="body"/>
          </p:nvPr>
        </p:nvSpPr>
        <p:spPr>
          <a:xfrm>
            <a:off x="66024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21" name="PlaceHolder 4"/>
          <p:cNvSpPr>
            <a:spLocks noGrp="1"/>
          </p:cNvSpPr>
          <p:nvPr>
            <p:ph type="body"/>
          </p:nvPr>
        </p:nvSpPr>
        <p:spPr>
          <a:xfrm>
            <a:off x="273312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660240" y="2565360"/>
            <a:ext cx="1973880" cy="287604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24" name="PlaceHolder 3"/>
          <p:cNvSpPr>
            <a:spLocks noGrp="1"/>
          </p:cNvSpPr>
          <p:nvPr>
            <p:ph type="body"/>
          </p:nvPr>
        </p:nvSpPr>
        <p:spPr>
          <a:xfrm>
            <a:off x="273312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25" name="PlaceHolder 4"/>
          <p:cNvSpPr>
            <a:spLocks noGrp="1"/>
          </p:cNvSpPr>
          <p:nvPr>
            <p:ph type="body"/>
          </p:nvPr>
        </p:nvSpPr>
        <p:spPr>
          <a:xfrm>
            <a:off x="2733120" y="406764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41160" y="1289160"/>
            <a:ext cx="5774760" cy="1027080"/>
          </a:xfrm>
          <a:prstGeom prst="rect">
            <a:avLst/>
          </a:prstGeom>
        </p:spPr>
        <p:txBody>
          <a:bodyPr lIns="0" tIns="0" rIns="0" bIns="0" anchor="ctr"/>
          <a:lstStyle/>
          <a:p>
            <a:endParaRPr lang="sv-SE" sz="18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66024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2733120" y="2565360"/>
            <a:ext cx="197388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660240" y="4067640"/>
            <a:ext cx="4044960" cy="1371600"/>
          </a:xfrm>
          <a:prstGeom prst="rect">
            <a:avLst/>
          </a:prstGeom>
        </p:spPr>
        <p:txBody>
          <a:bodyPr lIns="0" tIns="0" rIns="0" bIns="0"/>
          <a:lstStyle/>
          <a:p>
            <a:endParaRPr lang="sv-SE" sz="24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png"/><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19" Type="http://schemas.openxmlformats.org/officeDocument/2006/relationships/image" Target="../media/image6.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9.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62AA"/>
        </a:solidFill>
        <a:effectLst/>
      </p:bgPr>
    </p:bg>
    <p:spTree>
      <p:nvGrpSpPr>
        <p:cNvPr id="1" name=""/>
        <p:cNvGrpSpPr/>
        <p:nvPr/>
      </p:nvGrpSpPr>
      <p:grpSpPr>
        <a:xfrm>
          <a:off x="0" y="0"/>
          <a:ext cx="0" cy="0"/>
          <a:chOff x="0" y="0"/>
          <a:chExt cx="0" cy="0"/>
        </a:xfrm>
      </p:grpSpPr>
      <p:pic>
        <p:nvPicPr>
          <p:cNvPr id="9" name="Bild 9"/>
          <p:cNvPicPr/>
          <p:nvPr/>
        </p:nvPicPr>
        <p:blipFill>
          <a:blip r:embed="rId15"/>
          <a:stretch/>
        </p:blipFill>
        <p:spPr>
          <a:xfrm>
            <a:off x="8752680" y="5994000"/>
            <a:ext cx="3031200" cy="629640"/>
          </a:xfrm>
          <a:prstGeom prst="rect">
            <a:avLst/>
          </a:prstGeom>
          <a:ln>
            <a:noFill/>
          </a:ln>
        </p:spPr>
      </p:pic>
      <p:sp>
        <p:nvSpPr>
          <p:cNvPr id="10" name="CustomShape 1"/>
          <p:cNvSpPr/>
          <p:nvPr/>
        </p:nvSpPr>
        <p:spPr>
          <a:xfrm>
            <a:off x="424440" y="-3960"/>
            <a:ext cx="8091000" cy="6861600"/>
          </a:xfrm>
          <a:prstGeom prst="rect">
            <a:avLst/>
          </a:prstGeom>
          <a:blipFill>
            <a:blip r:embed="rId16"/>
            <a:stretch>
              <a:fillRect/>
            </a:stretch>
          </a:blipFill>
          <a:ln>
            <a:noFill/>
          </a:ln>
        </p:spPr>
        <p:style>
          <a:lnRef idx="0">
            <a:scrgbClr r="0" g="0" b="0"/>
          </a:lnRef>
          <a:fillRef idx="0">
            <a:scrgbClr r="0" g="0" b="0"/>
          </a:fillRef>
          <a:effectRef idx="0">
            <a:scrgbClr r="0" g="0" b="0"/>
          </a:effectRef>
          <a:fontRef idx="minor"/>
        </p:style>
      </p:sp>
      <p:sp>
        <p:nvSpPr>
          <p:cNvPr id="2" name="PlaceHolder 2"/>
          <p:cNvSpPr>
            <a:spLocks noGrp="1"/>
          </p:cNvSpPr>
          <p:nvPr>
            <p:ph type="title"/>
          </p:nvPr>
        </p:nvSpPr>
        <p:spPr>
          <a:xfrm>
            <a:off x="1523880" y="1041480"/>
            <a:ext cx="9143640" cy="1874160"/>
          </a:xfrm>
          <a:prstGeom prst="rect">
            <a:avLst/>
          </a:prstGeom>
        </p:spPr>
        <p:txBody>
          <a:bodyPr lIns="0" tIns="0" rIns="0" bIns="0" anchor="b"/>
          <a:lstStyle/>
          <a:p>
            <a:pPr algn="ctr">
              <a:lnSpc>
                <a:spcPct val="100000"/>
              </a:lnSpc>
            </a:pPr>
            <a:r>
              <a:rPr lang="sv-SE" sz="4400" b="1" strike="noStrike" spc="-1">
                <a:solidFill>
                  <a:srgbClr val="FFFFFF"/>
                </a:solidFill>
                <a:uFill>
                  <a:solidFill>
                    <a:srgbClr val="FFFFFF"/>
                  </a:solidFill>
                </a:uFill>
                <a:latin typeface="Arial"/>
              </a:rPr>
              <a:t>Klicka här för att ändra format</a:t>
            </a:r>
            <a:endParaRPr lang="sv-SE" sz="1800" b="0" strike="noStrike" spc="-1">
              <a:solidFill>
                <a:srgbClr val="000000"/>
              </a:solidFill>
              <a:uFill>
                <a:solidFill>
                  <a:srgbClr val="FFFFFF"/>
                </a:solidFill>
              </a:uFill>
              <a:latin typeface="Arial"/>
            </a:endParaRPr>
          </a:p>
        </p:txBody>
      </p:sp>
      <p:sp>
        <p:nvSpPr>
          <p:cNvPr id="3" name="PlaceHolder 3"/>
          <p:cNvSpPr>
            <a:spLocks noGrp="1"/>
          </p:cNvSpPr>
          <p:nvPr>
            <p:ph type="dt"/>
          </p:nvPr>
        </p:nvSpPr>
        <p:spPr>
          <a:xfrm>
            <a:off x="5616000" y="3609000"/>
            <a:ext cx="959760" cy="201960"/>
          </a:xfrm>
          <a:prstGeom prst="rect">
            <a:avLst/>
          </a:prstGeom>
        </p:spPr>
        <p:txBody>
          <a:bodyPr lIns="0" tIns="0" rIns="0" bIns="0" anchor="ctr"/>
          <a:lstStyle/>
          <a:p>
            <a:pPr algn="ctr">
              <a:lnSpc>
                <a:spcPct val="100000"/>
              </a:lnSpc>
            </a:pPr>
            <a:r>
              <a:rPr lang="en-GB" sz="1100" b="0" strike="noStrike" spc="-1">
                <a:solidFill>
                  <a:srgbClr val="FFFFFF"/>
                </a:solidFill>
                <a:uFill>
                  <a:solidFill>
                    <a:srgbClr val="FFFFFF"/>
                  </a:solidFill>
                </a:uFill>
                <a:latin typeface="Arial"/>
              </a:rPr>
              <a:t>14/11/19</a:t>
            </a:r>
            <a:endParaRPr lang="en-GB" sz="1400" b="0" strike="noStrike" spc="-1">
              <a:solidFill>
                <a:srgbClr val="000000"/>
              </a:solidFill>
              <a:uFill>
                <a:solidFill>
                  <a:srgbClr val="FFFFFF"/>
                </a:solidFill>
              </a:uFill>
              <a:latin typeface="Times New Roman"/>
            </a:endParaRPr>
          </a:p>
        </p:txBody>
      </p:sp>
      <p:pic>
        <p:nvPicPr>
          <p:cNvPr id="4" name="Bild 9"/>
          <p:cNvPicPr/>
          <p:nvPr/>
        </p:nvPicPr>
        <p:blipFill>
          <a:blip r:embed="rId17"/>
          <a:stretch/>
        </p:blipFill>
        <p:spPr>
          <a:xfrm>
            <a:off x="8752680" y="5899320"/>
            <a:ext cx="3059640" cy="614160"/>
          </a:xfrm>
          <a:prstGeom prst="rect">
            <a:avLst/>
          </a:prstGeom>
          <a:ln>
            <a:noFill/>
          </a:ln>
        </p:spPr>
      </p:pic>
      <p:sp>
        <p:nvSpPr>
          <p:cNvPr id="5" name="PlaceHolder 4"/>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sv-SE" sz="24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sv-SE" sz="18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sv-SE" sz="16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sv-SE" sz="16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sv-SE"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sv-SE"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sv-SE" sz="2000" b="0" strike="noStrike" spc="-1">
                <a:solidFill>
                  <a:srgbClr val="000000"/>
                </a:solidFill>
                <a:uFill>
                  <a:solidFill>
                    <a:srgbClr val="FFFFFF"/>
                  </a:solidFill>
                </a:uFill>
                <a:latin typeface="Arial"/>
              </a:rPr>
              <a:t>Seventh Outline Level</a:t>
            </a:r>
          </a:p>
        </p:txBody>
      </p:sp>
      <p:pic>
        <p:nvPicPr>
          <p:cNvPr id="6" name="Billede 5"/>
          <p:cNvPicPr/>
          <p:nvPr/>
        </p:nvPicPr>
        <p:blipFill>
          <a:blip r:embed="rId18"/>
          <a:stretch/>
        </p:blipFill>
        <p:spPr>
          <a:xfrm>
            <a:off x="288000" y="5760000"/>
            <a:ext cx="2520000" cy="1003320"/>
          </a:xfrm>
          <a:prstGeom prst="rect">
            <a:avLst/>
          </a:prstGeom>
          <a:ln>
            <a:noFill/>
          </a:ln>
        </p:spPr>
      </p:pic>
      <p:pic>
        <p:nvPicPr>
          <p:cNvPr id="7" name="Billede 6"/>
          <p:cNvPicPr/>
          <p:nvPr/>
        </p:nvPicPr>
        <p:blipFill>
          <a:blip r:embed="rId19"/>
          <a:stretch/>
        </p:blipFill>
        <p:spPr>
          <a:xfrm>
            <a:off x="10512000" y="144000"/>
            <a:ext cx="1512000" cy="1050480"/>
          </a:xfrm>
          <a:prstGeom prst="rect">
            <a:avLst/>
          </a:prstGeom>
          <a:ln>
            <a:noFill/>
          </a:ln>
        </p:spPr>
      </p:pic>
      <p:pic>
        <p:nvPicPr>
          <p:cNvPr id="8" name="Picture 11"/>
          <p:cNvPicPr/>
          <p:nvPr/>
        </p:nvPicPr>
        <p:blipFill>
          <a:blip r:embed="rId20"/>
          <a:srcRect r="71492"/>
          <a:stretch/>
        </p:blipFill>
        <p:spPr>
          <a:xfrm>
            <a:off x="165960" y="72000"/>
            <a:ext cx="914040" cy="774720"/>
          </a:xfrm>
          <a:prstGeom prst="rect">
            <a:avLst/>
          </a:prstGeom>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B62AA"/>
        </a:solidFill>
        <a:effectLst/>
      </p:bgPr>
    </p:bg>
    <p:spTree>
      <p:nvGrpSpPr>
        <p:cNvPr id="1" name=""/>
        <p:cNvGrpSpPr/>
        <p:nvPr/>
      </p:nvGrpSpPr>
      <p:grpSpPr>
        <a:xfrm>
          <a:off x="0" y="0"/>
          <a:ext cx="0" cy="0"/>
          <a:chOff x="0" y="0"/>
          <a:chExt cx="0" cy="0"/>
        </a:xfrm>
      </p:grpSpPr>
      <p:pic>
        <p:nvPicPr>
          <p:cNvPr id="43" name="Bild 9"/>
          <p:cNvPicPr/>
          <p:nvPr/>
        </p:nvPicPr>
        <p:blipFill>
          <a:blip r:embed="rId14"/>
          <a:stretch/>
        </p:blipFill>
        <p:spPr>
          <a:xfrm>
            <a:off x="8752680" y="5994000"/>
            <a:ext cx="3031200" cy="629640"/>
          </a:xfrm>
          <a:prstGeom prst="rect">
            <a:avLst/>
          </a:prstGeom>
          <a:ln>
            <a:noFill/>
          </a:ln>
        </p:spPr>
      </p:pic>
      <p:sp>
        <p:nvSpPr>
          <p:cNvPr id="44" name="CustomShape 1"/>
          <p:cNvSpPr/>
          <p:nvPr/>
        </p:nvSpPr>
        <p:spPr>
          <a:xfrm>
            <a:off x="424440" y="-3960"/>
            <a:ext cx="8091000" cy="6861600"/>
          </a:xfrm>
          <a:prstGeom prst="rect">
            <a:avLst/>
          </a:prstGeom>
          <a:blipFill>
            <a:blip r:embed="rId15"/>
            <a:stretch>
              <a:fillRect/>
            </a:stretch>
          </a:blipFill>
          <a:ln>
            <a:noFill/>
          </a:ln>
        </p:spPr>
        <p:style>
          <a:lnRef idx="0">
            <a:scrgbClr r="0" g="0" b="0"/>
          </a:lnRef>
          <a:fillRef idx="0">
            <a:scrgbClr r="0" g="0" b="0"/>
          </a:fillRef>
          <a:effectRef idx="0">
            <a:scrgbClr r="0" g="0" b="0"/>
          </a:effectRef>
          <a:fontRef idx="minor"/>
        </p:style>
      </p:sp>
      <p:sp>
        <p:nvSpPr>
          <p:cNvPr id="45" name="PlaceHolder 2"/>
          <p:cNvSpPr>
            <a:spLocks noGrp="1"/>
          </p:cNvSpPr>
          <p:nvPr>
            <p:ph type="title"/>
          </p:nvPr>
        </p:nvSpPr>
        <p:spPr>
          <a:xfrm>
            <a:off x="641160" y="1289160"/>
            <a:ext cx="5774760" cy="1027080"/>
          </a:xfrm>
          <a:prstGeom prst="rect">
            <a:avLst/>
          </a:prstGeom>
        </p:spPr>
        <p:txBody>
          <a:bodyPr lIns="0" tIns="0" rIns="0" bIns="0"/>
          <a:lstStyle/>
          <a:p>
            <a:pPr>
              <a:lnSpc>
                <a:spcPct val="100000"/>
              </a:lnSpc>
            </a:pPr>
            <a:r>
              <a:rPr lang="sv-SE" sz="3600" b="1" strike="noStrike" spc="-1">
                <a:solidFill>
                  <a:srgbClr val="FFFFFF"/>
                </a:solidFill>
                <a:uFill>
                  <a:solidFill>
                    <a:srgbClr val="FFFFFF"/>
                  </a:solidFill>
                </a:uFill>
                <a:latin typeface="Arial"/>
              </a:rPr>
              <a:t>Klicka här för att ändra format</a:t>
            </a:r>
            <a:endParaRPr lang="sv-SE" sz="1800" b="0" strike="noStrike" spc="-1">
              <a:solidFill>
                <a:srgbClr val="000000"/>
              </a:solidFill>
              <a:uFill>
                <a:solidFill>
                  <a:srgbClr val="FFFFFF"/>
                </a:solidFill>
              </a:uFill>
              <a:latin typeface="Arial"/>
            </a:endParaRPr>
          </a:p>
        </p:txBody>
      </p:sp>
      <p:sp>
        <p:nvSpPr>
          <p:cNvPr id="46" name="PlaceHolder 3"/>
          <p:cNvSpPr>
            <a:spLocks noGrp="1"/>
          </p:cNvSpPr>
          <p:nvPr>
            <p:ph type="body"/>
          </p:nvPr>
        </p:nvSpPr>
        <p:spPr>
          <a:xfrm>
            <a:off x="660240" y="2565360"/>
            <a:ext cx="4044960" cy="2876040"/>
          </a:xfrm>
          <a:prstGeom prst="rect">
            <a:avLst/>
          </a:prstGeom>
        </p:spPr>
        <p:txBody>
          <a:bodyPr lIns="0" tIns="0" rIns="0" bIns="0"/>
          <a:lstStyle/>
          <a:p>
            <a:pPr marL="432000" indent="-324000">
              <a:buClr>
                <a:srgbClr val="000000"/>
              </a:buClr>
              <a:buSzPct val="45000"/>
              <a:buFont typeface="Wingdings" charset="2"/>
              <a:buChar char=""/>
            </a:pPr>
            <a:r>
              <a:rPr lang="sv-SE" sz="2000" b="0" strike="noStrike" spc="-1">
                <a:solidFill>
                  <a:srgbClr val="FFFFFF"/>
                </a:solidFill>
                <a:uFill>
                  <a:solidFill>
                    <a:srgbClr val="FFFFFF"/>
                  </a:solidFill>
                </a:uFill>
                <a:latin typeface="Arial"/>
              </a:rPr>
              <a:t>Click to edit the outline text format</a:t>
            </a:r>
            <a:endParaRPr lang="sv-SE" sz="2000" b="0" strike="noStrike" spc="-1">
              <a:solidFill>
                <a:srgbClr val="000000"/>
              </a:solidFill>
              <a:uFill>
                <a:solidFill>
                  <a:srgbClr val="FFFFFF"/>
                </a:solidFill>
              </a:uFill>
              <a:latin typeface="Arial"/>
            </a:endParaRPr>
          </a:p>
          <a:p>
            <a:pPr marL="864000" lvl="1" indent="-324000">
              <a:buClr>
                <a:srgbClr val="000000"/>
              </a:buClr>
              <a:buSzPct val="75000"/>
              <a:buFont typeface="Symbol" charset="2"/>
              <a:buChar char=""/>
            </a:pPr>
            <a:r>
              <a:rPr lang="sv-SE" sz="2000" b="0" strike="noStrike" spc="-1">
                <a:solidFill>
                  <a:srgbClr val="FFFFFF"/>
                </a:solidFill>
                <a:uFill>
                  <a:solidFill>
                    <a:srgbClr val="FFFFFF"/>
                  </a:solidFill>
                </a:uFill>
                <a:latin typeface="Arial"/>
              </a:rPr>
              <a:t>Second Outline Level</a:t>
            </a:r>
            <a:endParaRPr lang="sv-SE" sz="2000" b="0" strike="noStrike" spc="-1">
              <a:solidFill>
                <a:srgbClr val="000000"/>
              </a:solidFill>
              <a:uFill>
                <a:solidFill>
                  <a:srgbClr val="FFFFFF"/>
                </a:solidFill>
              </a:uFill>
              <a:latin typeface="Arial"/>
            </a:endParaRPr>
          </a:p>
          <a:p>
            <a:pPr marL="1296000" lvl="2" indent="-288000">
              <a:buClr>
                <a:srgbClr val="000000"/>
              </a:buClr>
              <a:buSzPct val="45000"/>
              <a:buFont typeface="Wingdings" charset="2"/>
              <a:buChar char=""/>
            </a:pPr>
            <a:r>
              <a:rPr lang="sv-SE" sz="2000" b="0" strike="noStrike" spc="-1">
                <a:solidFill>
                  <a:srgbClr val="FFFFFF"/>
                </a:solidFill>
                <a:uFill>
                  <a:solidFill>
                    <a:srgbClr val="FFFFFF"/>
                  </a:solidFill>
                </a:uFill>
                <a:latin typeface="Arial"/>
              </a:rPr>
              <a:t>Third Outline Level</a:t>
            </a:r>
            <a:endParaRPr lang="sv-SE" sz="2000" b="0" strike="noStrike" spc="-1">
              <a:solidFill>
                <a:srgbClr val="000000"/>
              </a:solidFill>
              <a:uFill>
                <a:solidFill>
                  <a:srgbClr val="FFFFFF"/>
                </a:solidFill>
              </a:uFill>
              <a:latin typeface="Arial"/>
            </a:endParaRPr>
          </a:p>
          <a:p>
            <a:pPr marL="1728000" lvl="3" indent="-216000">
              <a:buClr>
                <a:srgbClr val="000000"/>
              </a:buClr>
              <a:buSzPct val="75000"/>
              <a:buFont typeface="Symbol" charset="2"/>
              <a:buChar char=""/>
            </a:pPr>
            <a:r>
              <a:rPr lang="sv-SE" sz="2000" b="0" strike="noStrike" spc="-1">
                <a:solidFill>
                  <a:srgbClr val="FFFFFF"/>
                </a:solidFill>
                <a:uFill>
                  <a:solidFill>
                    <a:srgbClr val="FFFFFF"/>
                  </a:solidFill>
                </a:uFill>
                <a:latin typeface="Arial"/>
              </a:rPr>
              <a:t>Fourth Outline Level</a:t>
            </a:r>
            <a:endParaRPr lang="sv-SE" sz="2000" b="0" strike="noStrike" spc="-1">
              <a:solidFill>
                <a:srgbClr val="000000"/>
              </a:solidFill>
              <a:uFill>
                <a:solidFill>
                  <a:srgbClr val="FFFFFF"/>
                </a:solidFill>
              </a:uFill>
              <a:latin typeface="Arial"/>
            </a:endParaRPr>
          </a:p>
          <a:p>
            <a:pPr marL="2160000" lvl="4" indent="-216000">
              <a:buClr>
                <a:srgbClr val="000000"/>
              </a:buClr>
              <a:buSzPct val="45000"/>
              <a:buFont typeface="Wingdings" charset="2"/>
              <a:buChar char=""/>
            </a:pPr>
            <a:r>
              <a:rPr lang="sv-SE" sz="2000" b="0" strike="noStrike" spc="-1">
                <a:solidFill>
                  <a:srgbClr val="FFFFFF"/>
                </a:solidFill>
                <a:uFill>
                  <a:solidFill>
                    <a:srgbClr val="FFFFFF"/>
                  </a:solidFill>
                </a:uFill>
                <a:latin typeface="Arial"/>
              </a:rPr>
              <a:t>Fifth Outline Level</a:t>
            </a:r>
            <a:endParaRPr lang="sv-SE" sz="2000" b="0" strike="noStrike" spc="-1">
              <a:solidFill>
                <a:srgbClr val="000000"/>
              </a:solidFill>
              <a:uFill>
                <a:solidFill>
                  <a:srgbClr val="FFFFFF"/>
                </a:solidFill>
              </a:uFill>
              <a:latin typeface="Arial"/>
            </a:endParaRPr>
          </a:p>
          <a:p>
            <a:pPr marL="2592000" lvl="5" indent="-216000">
              <a:buClr>
                <a:srgbClr val="000000"/>
              </a:buClr>
              <a:buSzPct val="45000"/>
              <a:buFont typeface="Wingdings" charset="2"/>
              <a:buChar char=""/>
            </a:pPr>
            <a:r>
              <a:rPr lang="sv-SE" sz="2000" b="0" strike="noStrike" spc="-1">
                <a:solidFill>
                  <a:srgbClr val="FFFFFF"/>
                </a:solidFill>
                <a:uFill>
                  <a:solidFill>
                    <a:srgbClr val="FFFFFF"/>
                  </a:solidFill>
                </a:uFill>
                <a:latin typeface="Arial"/>
              </a:rPr>
              <a:t>Sixth Outline Level</a:t>
            </a:r>
            <a:endParaRPr lang="sv-SE" sz="2000" b="0" strike="noStrike" spc="-1">
              <a:solidFill>
                <a:srgbClr val="000000"/>
              </a:solidFill>
              <a:uFill>
                <a:solidFill>
                  <a:srgbClr val="FFFFFF"/>
                </a:solidFill>
              </a:uFill>
              <a:latin typeface="Arial"/>
            </a:endParaRPr>
          </a:p>
          <a:p>
            <a:pPr marL="144000" indent="-143640">
              <a:lnSpc>
                <a:spcPct val="100000"/>
              </a:lnSpc>
              <a:buClr>
                <a:srgbClr val="FFFFFF"/>
              </a:buClr>
              <a:buFont typeface="Arial"/>
              <a:buChar char="•"/>
            </a:pPr>
            <a:r>
              <a:rPr lang="sv-SE" sz="2000" b="0" strike="noStrike" spc="-1">
                <a:solidFill>
                  <a:srgbClr val="FFFFFF"/>
                </a:solidFill>
                <a:uFill>
                  <a:solidFill>
                    <a:srgbClr val="FFFFFF"/>
                  </a:solidFill>
                </a:uFill>
                <a:latin typeface="Arial"/>
              </a:rPr>
              <a:t>Seventh Outline LevelRedigera format för bakgrundstext</a:t>
            </a:r>
            <a:endParaRPr lang="sv-SE" sz="2000" b="0" strike="noStrike" spc="-1">
              <a:solidFill>
                <a:srgbClr val="000000"/>
              </a:solidFill>
              <a:uFill>
                <a:solidFill>
                  <a:srgbClr val="FFFFFF"/>
                </a:solidFill>
              </a:uFill>
              <a:latin typeface="Arial"/>
            </a:endParaRPr>
          </a:p>
          <a:p>
            <a:pPr marL="460800" lvl="1" indent="-228240">
              <a:lnSpc>
                <a:spcPct val="100000"/>
              </a:lnSpc>
              <a:buClr>
                <a:srgbClr val="FFFFFF"/>
              </a:buClr>
              <a:buFont typeface="Arial"/>
              <a:buChar char="•"/>
            </a:pPr>
            <a:r>
              <a:rPr lang="sv-SE" sz="1800" b="0" strike="noStrike" spc="-1">
                <a:solidFill>
                  <a:srgbClr val="FFFFFF"/>
                </a:solidFill>
                <a:uFill>
                  <a:solidFill>
                    <a:srgbClr val="FFFFFF"/>
                  </a:solidFill>
                </a:uFill>
                <a:latin typeface="Arial"/>
              </a:rPr>
              <a:t>Nivå två</a:t>
            </a:r>
            <a:endParaRPr lang="sv-SE" sz="2000" b="0" strike="noStrike" spc="-1">
              <a:solidFill>
                <a:srgbClr val="000000"/>
              </a:solidFill>
              <a:uFill>
                <a:solidFill>
                  <a:srgbClr val="FFFFFF"/>
                </a:solidFill>
              </a:uFill>
              <a:latin typeface="Arial"/>
            </a:endParaRPr>
          </a:p>
          <a:p>
            <a:pPr marL="691200" lvl="2" indent="-228240">
              <a:lnSpc>
                <a:spcPct val="100000"/>
              </a:lnSpc>
              <a:buClr>
                <a:srgbClr val="FFFFFF"/>
              </a:buClr>
              <a:buFont typeface="Arial"/>
              <a:buChar char="•"/>
            </a:pPr>
            <a:r>
              <a:rPr lang="sv-SE" sz="1600" b="0" strike="noStrike" spc="-1">
                <a:solidFill>
                  <a:srgbClr val="FFFFFF"/>
                </a:solidFill>
                <a:uFill>
                  <a:solidFill>
                    <a:srgbClr val="FFFFFF"/>
                  </a:solidFill>
                </a:uFill>
                <a:latin typeface="Arial"/>
              </a:rPr>
              <a:t>Nivå tre</a:t>
            </a:r>
            <a:endParaRPr lang="sv-SE" sz="2000" b="0" strike="noStrike" spc="-1">
              <a:solidFill>
                <a:srgbClr val="000000"/>
              </a:solidFill>
              <a:uFill>
                <a:solidFill>
                  <a:srgbClr val="FFFFFF"/>
                </a:solidFill>
              </a:uFill>
              <a:latin typeface="Arial"/>
            </a:endParaRPr>
          </a:p>
          <a:p>
            <a:pPr marL="921600" lvl="3" indent="-228240">
              <a:lnSpc>
                <a:spcPct val="100000"/>
              </a:lnSpc>
              <a:buClr>
                <a:srgbClr val="FFFFFF"/>
              </a:buClr>
              <a:buFont typeface="Arial"/>
              <a:buChar char="•"/>
            </a:pPr>
            <a:r>
              <a:rPr lang="sv-SE" sz="1400" b="0" strike="noStrike" spc="-1">
                <a:solidFill>
                  <a:srgbClr val="FFFFFF"/>
                </a:solidFill>
                <a:uFill>
                  <a:solidFill>
                    <a:srgbClr val="FFFFFF"/>
                  </a:solidFill>
                </a:uFill>
                <a:latin typeface="Arial"/>
              </a:rPr>
              <a:t>Nivå fyra</a:t>
            </a:r>
            <a:endParaRPr lang="sv-SE" sz="2000" b="0" strike="noStrike" spc="-1">
              <a:solidFill>
                <a:srgbClr val="000000"/>
              </a:solidFill>
              <a:uFill>
                <a:solidFill>
                  <a:srgbClr val="FFFFFF"/>
                </a:solidFill>
              </a:uFill>
              <a:latin typeface="Arial"/>
            </a:endParaRPr>
          </a:p>
          <a:p>
            <a:pPr marL="1116000" lvl="4" indent="-228240">
              <a:lnSpc>
                <a:spcPct val="100000"/>
              </a:lnSpc>
              <a:buClr>
                <a:srgbClr val="FFFFFF"/>
              </a:buClr>
              <a:buFont typeface="Arial"/>
              <a:buChar char="•"/>
            </a:pPr>
            <a:r>
              <a:rPr lang="sv-SE" sz="1400" b="0" strike="noStrike" spc="-1">
                <a:solidFill>
                  <a:srgbClr val="FFFFFF"/>
                </a:solidFill>
                <a:uFill>
                  <a:solidFill>
                    <a:srgbClr val="FFFFFF"/>
                  </a:solidFill>
                </a:uFill>
                <a:latin typeface="Arial"/>
              </a:rPr>
              <a:t>Nivå fem</a:t>
            </a:r>
            <a:endParaRPr lang="sv-SE" sz="2000" b="0" strike="noStrike" spc="-1">
              <a:solidFill>
                <a:srgbClr val="000000"/>
              </a:solidFill>
              <a:uFill>
                <a:solidFill>
                  <a:srgbClr val="FFFFFF"/>
                </a:solidFill>
              </a:uFill>
              <a:latin typeface="Arial"/>
            </a:endParaRPr>
          </a:p>
        </p:txBody>
      </p:sp>
      <p:pic>
        <p:nvPicPr>
          <p:cNvPr id="47" name="Bild 14"/>
          <p:cNvPicPr/>
          <p:nvPr/>
        </p:nvPicPr>
        <p:blipFill>
          <a:blip r:embed="rId16"/>
          <a:stretch/>
        </p:blipFill>
        <p:spPr>
          <a:xfrm>
            <a:off x="8752680" y="6007320"/>
            <a:ext cx="3059640" cy="614160"/>
          </a:xfrm>
          <a:prstGeom prst="rect">
            <a:avLst/>
          </a:prstGeom>
          <a:ln>
            <a:noFill/>
          </a:ln>
        </p:spPr>
      </p:pic>
      <p:pic>
        <p:nvPicPr>
          <p:cNvPr id="48" name="Billede 47"/>
          <p:cNvPicPr/>
          <p:nvPr/>
        </p:nvPicPr>
        <p:blipFill>
          <a:blip r:embed="rId17"/>
          <a:stretch/>
        </p:blipFill>
        <p:spPr>
          <a:xfrm>
            <a:off x="10512000" y="144000"/>
            <a:ext cx="1512000" cy="1050480"/>
          </a:xfrm>
          <a:prstGeom prst="rect">
            <a:avLst/>
          </a:prstGeom>
          <a:ln>
            <a:noFill/>
          </a:ln>
        </p:spPr>
      </p:pic>
      <p:pic>
        <p:nvPicPr>
          <p:cNvPr id="49" name="Billede 48"/>
          <p:cNvPicPr/>
          <p:nvPr/>
        </p:nvPicPr>
        <p:blipFill>
          <a:blip r:embed="rId18"/>
          <a:stretch/>
        </p:blipFill>
        <p:spPr>
          <a:xfrm>
            <a:off x="287640" y="5760000"/>
            <a:ext cx="2520000" cy="1003320"/>
          </a:xfrm>
          <a:prstGeom prst="rect">
            <a:avLst/>
          </a:prstGeom>
          <a:ln>
            <a:noFill/>
          </a:ln>
        </p:spPr>
      </p:pic>
      <p:pic>
        <p:nvPicPr>
          <p:cNvPr id="50" name="Picture 11"/>
          <p:cNvPicPr/>
          <p:nvPr/>
        </p:nvPicPr>
        <p:blipFill>
          <a:blip r:embed="rId19"/>
          <a:srcRect r="71492"/>
          <a:stretch/>
        </p:blipFill>
        <p:spPr>
          <a:xfrm>
            <a:off x="216000" y="89280"/>
            <a:ext cx="914040" cy="774720"/>
          </a:xfrm>
          <a:prstGeom prst="rect">
            <a:avLst/>
          </a:prstGeom>
          <a:ln>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85" name="CustomShape 1"/>
          <p:cNvSpPr/>
          <p:nvPr/>
        </p:nvSpPr>
        <p:spPr>
          <a:xfrm>
            <a:off x="360" y="-7920"/>
            <a:ext cx="12191400" cy="539280"/>
          </a:xfrm>
          <a:prstGeom prst="rect">
            <a:avLst/>
          </a:prstGeom>
          <a:solidFill>
            <a:schemeClr val="bg1">
              <a:lumMod val="50000"/>
            </a:schemeClr>
          </a:solidFill>
          <a:ln>
            <a:solidFill>
              <a:schemeClr val="bg1">
                <a:lumMod val="50000"/>
              </a:schemeClr>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6" name="Line 2"/>
          <p:cNvSpPr/>
          <p:nvPr/>
        </p:nvSpPr>
        <p:spPr>
          <a:xfrm>
            <a:off x="0" y="531720"/>
            <a:ext cx="12192120" cy="1440"/>
          </a:xfrm>
          <a:prstGeom prst="line">
            <a:avLst/>
          </a:prstGeom>
          <a:ln>
            <a:solidFill>
              <a:schemeClr val="accent1">
                <a:lumMod val="50000"/>
              </a:schemeClr>
            </a:solidFill>
            <a:round/>
          </a:ln>
        </p:spPr>
        <p:style>
          <a:lnRef idx="2">
            <a:schemeClr val="accent1"/>
          </a:lnRef>
          <a:fillRef idx="0">
            <a:schemeClr val="accent1"/>
          </a:fillRef>
          <a:effectRef idx="1">
            <a:schemeClr val="accent1"/>
          </a:effectRef>
          <a:fontRef idx="minor"/>
        </p:style>
      </p:sp>
      <p:pic>
        <p:nvPicPr>
          <p:cNvPr id="87" name="Picture 12"/>
          <p:cNvPicPr/>
          <p:nvPr/>
        </p:nvPicPr>
        <p:blipFill>
          <a:blip r:embed="rId14"/>
          <a:stretch/>
        </p:blipFill>
        <p:spPr>
          <a:xfrm>
            <a:off x="609480" y="146160"/>
            <a:ext cx="1210320" cy="244080"/>
          </a:xfrm>
          <a:prstGeom prst="rect">
            <a:avLst/>
          </a:prstGeom>
          <a:ln>
            <a:noFill/>
          </a:ln>
        </p:spPr>
      </p:pic>
      <p:pic>
        <p:nvPicPr>
          <p:cNvPr id="88" name="Picture 13"/>
          <p:cNvPicPr/>
          <p:nvPr/>
        </p:nvPicPr>
        <p:blipFill>
          <a:blip r:embed="rId15"/>
          <a:stretch/>
        </p:blipFill>
        <p:spPr>
          <a:xfrm>
            <a:off x="10109160" y="119160"/>
            <a:ext cx="1472760" cy="298080"/>
          </a:xfrm>
          <a:prstGeom prst="rect">
            <a:avLst/>
          </a:prstGeom>
          <a:ln>
            <a:noFill/>
          </a:ln>
        </p:spPr>
      </p:pic>
      <p:sp>
        <p:nvSpPr>
          <p:cNvPr id="89" name="CustomShape 3"/>
          <p:cNvSpPr/>
          <p:nvPr/>
        </p:nvSpPr>
        <p:spPr>
          <a:xfrm>
            <a:off x="360" y="6696000"/>
            <a:ext cx="12191400" cy="161640"/>
          </a:xfrm>
          <a:prstGeom prst="rect">
            <a:avLst/>
          </a:prstGeom>
          <a:solidFill>
            <a:schemeClr val="bg1">
              <a:lumMod val="50000"/>
            </a:schemeClr>
          </a:solidFill>
          <a:ln>
            <a:solidFill>
              <a:schemeClr val="bg1">
                <a:lumMod val="50000"/>
              </a:schemeClr>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0" name="Picture 16"/>
          <p:cNvPicPr/>
          <p:nvPr/>
        </p:nvPicPr>
        <p:blipFill>
          <a:blip r:embed="rId16"/>
          <a:stretch/>
        </p:blipFill>
        <p:spPr>
          <a:xfrm>
            <a:off x="3816360" y="6673680"/>
            <a:ext cx="4503960" cy="201240"/>
          </a:xfrm>
          <a:prstGeom prst="rect">
            <a:avLst/>
          </a:prstGeom>
          <a:ln>
            <a:noFill/>
          </a:ln>
        </p:spPr>
      </p:pic>
      <p:sp>
        <p:nvSpPr>
          <p:cNvPr id="91" name="PlaceHolder 4"/>
          <p:cNvSpPr>
            <a:spLocks noGrp="1"/>
          </p:cNvSpPr>
          <p:nvPr>
            <p:ph type="body"/>
          </p:nvPr>
        </p:nvSpPr>
        <p:spPr>
          <a:xfrm>
            <a:off x="609480" y="1787400"/>
            <a:ext cx="10972440" cy="4338360"/>
          </a:xfrm>
          <a:prstGeom prst="rect">
            <a:avLst/>
          </a:prstGeom>
        </p:spPr>
        <p:txBody>
          <a:bodyPr/>
          <a:lstStyle/>
          <a:p>
            <a:pPr marL="432000" indent="-324000">
              <a:buClr>
                <a:srgbClr val="000000"/>
              </a:buClr>
              <a:buSzPct val="45000"/>
              <a:buFont typeface="Wingdings" charset="2"/>
              <a:buChar char=""/>
            </a:pPr>
            <a:r>
              <a:rPr lang="da-DK" sz="2800" b="0" strike="noStrike" spc="-1">
                <a:solidFill>
                  <a:srgbClr val="000000"/>
                </a:solidFill>
                <a:uFill>
                  <a:solidFill>
                    <a:srgbClr val="FFFFFF"/>
                  </a:solidFill>
                </a:uFill>
                <a:latin typeface="Verdana"/>
                <a:ea typeface="ＭＳ Ｐゴシック"/>
              </a:rPr>
              <a:t>Click to edit the outline text format</a:t>
            </a:r>
            <a:endParaRPr lang="da-DK" sz="2800" b="0" strike="noStrike" spc="-1">
              <a:solidFill>
                <a:srgbClr val="000000"/>
              </a:solidFill>
              <a:uFill>
                <a:solidFill>
                  <a:srgbClr val="FFFFFF"/>
                </a:solidFill>
              </a:uFill>
              <a:latin typeface="Verdana"/>
            </a:endParaRPr>
          </a:p>
          <a:p>
            <a:pPr marL="864000" lvl="1" indent="-324000">
              <a:buClr>
                <a:srgbClr val="000000"/>
              </a:buClr>
              <a:buSzPct val="75000"/>
              <a:buFont typeface="Symbol" charset="2"/>
              <a:buChar char=""/>
            </a:pPr>
            <a:r>
              <a:rPr lang="da-DK" sz="2800" b="0" strike="noStrike" spc="-1">
                <a:solidFill>
                  <a:srgbClr val="000000"/>
                </a:solidFill>
                <a:uFill>
                  <a:solidFill>
                    <a:srgbClr val="FFFFFF"/>
                  </a:solidFill>
                </a:uFill>
                <a:latin typeface="Verdana"/>
                <a:ea typeface="ＭＳ Ｐゴシック"/>
              </a:rPr>
              <a:t>Second Outline Level</a:t>
            </a:r>
            <a:endParaRPr lang="da-DK" sz="2800" b="0" strike="noStrike" spc="-1">
              <a:solidFill>
                <a:srgbClr val="000000"/>
              </a:solidFill>
              <a:uFill>
                <a:solidFill>
                  <a:srgbClr val="FFFFFF"/>
                </a:solidFill>
              </a:uFill>
              <a:latin typeface="Verdana"/>
            </a:endParaRPr>
          </a:p>
          <a:p>
            <a:pPr marL="1296000" lvl="2" indent="-288000">
              <a:buClr>
                <a:srgbClr val="000000"/>
              </a:buClr>
              <a:buSzPct val="45000"/>
              <a:buFont typeface="Wingdings" charset="2"/>
              <a:buChar char=""/>
            </a:pPr>
            <a:r>
              <a:rPr lang="da-DK" sz="2800" b="0" strike="noStrike" spc="-1">
                <a:solidFill>
                  <a:srgbClr val="000000"/>
                </a:solidFill>
                <a:uFill>
                  <a:solidFill>
                    <a:srgbClr val="FFFFFF"/>
                  </a:solidFill>
                </a:uFill>
                <a:latin typeface="Verdana"/>
                <a:ea typeface="ＭＳ Ｐゴシック"/>
              </a:rPr>
              <a:t>Third Outline Level</a:t>
            </a:r>
            <a:endParaRPr lang="da-DK" sz="2800" b="0" strike="noStrike" spc="-1">
              <a:solidFill>
                <a:srgbClr val="000000"/>
              </a:solidFill>
              <a:uFill>
                <a:solidFill>
                  <a:srgbClr val="FFFFFF"/>
                </a:solidFill>
              </a:uFill>
              <a:latin typeface="Verdana"/>
            </a:endParaRPr>
          </a:p>
          <a:p>
            <a:pPr marL="1728000" lvl="3" indent="-216000">
              <a:buClr>
                <a:srgbClr val="000000"/>
              </a:buClr>
              <a:buSzPct val="75000"/>
              <a:buFont typeface="Symbol" charset="2"/>
              <a:buChar char=""/>
            </a:pPr>
            <a:r>
              <a:rPr lang="da-DK" sz="2800" b="0" strike="noStrike" spc="-1">
                <a:solidFill>
                  <a:srgbClr val="000000"/>
                </a:solidFill>
                <a:uFill>
                  <a:solidFill>
                    <a:srgbClr val="FFFFFF"/>
                  </a:solidFill>
                </a:uFill>
                <a:latin typeface="Verdana"/>
                <a:ea typeface="ＭＳ Ｐゴシック"/>
              </a:rPr>
              <a:t>Fourth Outline Level</a:t>
            </a:r>
            <a:endParaRPr lang="da-DK" sz="2800" b="0" strike="noStrike" spc="-1">
              <a:solidFill>
                <a:srgbClr val="000000"/>
              </a:solidFill>
              <a:uFill>
                <a:solidFill>
                  <a:srgbClr val="FFFFFF"/>
                </a:solidFill>
              </a:uFill>
              <a:latin typeface="Verdana"/>
            </a:endParaRPr>
          </a:p>
          <a:p>
            <a:pPr marL="2160000" lvl="4" indent="-216000">
              <a:buClr>
                <a:srgbClr val="000000"/>
              </a:buClr>
              <a:buSzPct val="45000"/>
              <a:buFont typeface="Wingdings" charset="2"/>
              <a:buChar char=""/>
            </a:pPr>
            <a:r>
              <a:rPr lang="da-DK" sz="2800" b="0" strike="noStrike" spc="-1">
                <a:solidFill>
                  <a:srgbClr val="000000"/>
                </a:solidFill>
                <a:uFill>
                  <a:solidFill>
                    <a:srgbClr val="FFFFFF"/>
                  </a:solidFill>
                </a:uFill>
                <a:latin typeface="Verdana"/>
                <a:ea typeface="ＭＳ Ｐゴシック"/>
              </a:rPr>
              <a:t>Fifth Outline Level</a:t>
            </a:r>
            <a:endParaRPr lang="da-DK" sz="2800" b="0" strike="noStrike" spc="-1">
              <a:solidFill>
                <a:srgbClr val="000000"/>
              </a:solidFill>
              <a:uFill>
                <a:solidFill>
                  <a:srgbClr val="FFFFFF"/>
                </a:solidFill>
              </a:uFill>
              <a:latin typeface="Verdana"/>
            </a:endParaRPr>
          </a:p>
          <a:p>
            <a:pPr marL="2592000" lvl="5" indent="-216000">
              <a:buClr>
                <a:srgbClr val="000000"/>
              </a:buClr>
              <a:buSzPct val="45000"/>
              <a:buFont typeface="Wingdings" charset="2"/>
              <a:buChar char=""/>
            </a:pPr>
            <a:r>
              <a:rPr lang="da-DK" sz="2800" b="0" strike="noStrike" spc="-1">
                <a:solidFill>
                  <a:srgbClr val="000000"/>
                </a:solidFill>
                <a:uFill>
                  <a:solidFill>
                    <a:srgbClr val="FFFFFF"/>
                  </a:solidFill>
                </a:uFill>
                <a:latin typeface="Verdana"/>
                <a:ea typeface="ＭＳ Ｐゴシック"/>
              </a:rPr>
              <a:t>Sixth Outline Level</a:t>
            </a:r>
            <a:endParaRPr lang="da-DK" sz="2800" b="0" strike="noStrike" spc="-1">
              <a:solidFill>
                <a:srgbClr val="000000"/>
              </a:solidFill>
              <a:uFill>
                <a:solidFill>
                  <a:srgbClr val="FFFFFF"/>
                </a:solidFill>
              </a:uFill>
              <a:latin typeface="Verdana"/>
            </a:endParaRPr>
          </a:p>
          <a:p>
            <a:pPr marL="343080" indent="-342720">
              <a:lnSpc>
                <a:spcPct val="100000"/>
              </a:lnSpc>
              <a:buClr>
                <a:srgbClr val="000000"/>
              </a:buClr>
              <a:buFont typeface="Arial"/>
              <a:buChar char="•"/>
            </a:pPr>
            <a:r>
              <a:rPr lang="da-DK" sz="2800" b="0" strike="noStrike" spc="-1">
                <a:solidFill>
                  <a:srgbClr val="000000"/>
                </a:solidFill>
                <a:uFill>
                  <a:solidFill>
                    <a:srgbClr val="FFFFFF"/>
                  </a:solidFill>
                </a:uFill>
                <a:latin typeface="Verdana"/>
                <a:ea typeface="ＭＳ Ｐゴシック"/>
              </a:rPr>
              <a:t>Seventh Outline LevelClick to edit Master text styles</a:t>
            </a:r>
            <a:endParaRPr lang="da-DK" sz="2800" b="0" strike="noStrike" spc="-1">
              <a:solidFill>
                <a:srgbClr val="000000"/>
              </a:solidFill>
              <a:uFill>
                <a:solidFill>
                  <a:srgbClr val="FFFFFF"/>
                </a:solidFill>
              </a:uFill>
              <a:latin typeface="Verdana"/>
            </a:endParaRPr>
          </a:p>
          <a:p>
            <a:pPr marL="743040" lvl="1" indent="-285480">
              <a:lnSpc>
                <a:spcPct val="100000"/>
              </a:lnSpc>
              <a:buClr>
                <a:srgbClr val="000000"/>
              </a:buClr>
              <a:buFont typeface="Arial"/>
              <a:buChar char="–"/>
            </a:pPr>
            <a:r>
              <a:rPr lang="da-DK" sz="2600" b="0" strike="noStrike" spc="-1">
                <a:solidFill>
                  <a:srgbClr val="000000"/>
                </a:solidFill>
                <a:uFill>
                  <a:solidFill>
                    <a:srgbClr val="FFFFFF"/>
                  </a:solidFill>
                </a:uFill>
                <a:latin typeface="Verdana"/>
                <a:ea typeface="ＭＳ Ｐゴシック"/>
              </a:rPr>
              <a:t>Second level</a:t>
            </a:r>
            <a:endParaRPr lang="da-DK" sz="2800" b="0" strike="noStrike" spc="-1">
              <a:solidFill>
                <a:srgbClr val="000000"/>
              </a:solidFill>
              <a:uFill>
                <a:solidFill>
                  <a:srgbClr val="FFFFFF"/>
                </a:solidFill>
              </a:uFill>
              <a:latin typeface="Verdana"/>
            </a:endParaRPr>
          </a:p>
          <a:p>
            <a:pPr marL="1143000" lvl="2" indent="-228240">
              <a:lnSpc>
                <a:spcPct val="100000"/>
              </a:lnSpc>
              <a:buClr>
                <a:srgbClr val="000000"/>
              </a:buClr>
              <a:buFont typeface="Arial"/>
              <a:buChar char="•"/>
            </a:pPr>
            <a:r>
              <a:rPr lang="da-DK" sz="2400" b="0" strike="noStrike" spc="-1">
                <a:solidFill>
                  <a:srgbClr val="000000"/>
                </a:solidFill>
                <a:uFill>
                  <a:solidFill>
                    <a:srgbClr val="FFFFFF"/>
                  </a:solidFill>
                </a:uFill>
                <a:latin typeface="Verdana"/>
                <a:ea typeface="ＭＳ Ｐゴシック"/>
              </a:rPr>
              <a:t>Third level</a:t>
            </a:r>
            <a:endParaRPr lang="da-DK" sz="2800" b="0" strike="noStrike" spc="-1">
              <a:solidFill>
                <a:srgbClr val="000000"/>
              </a:solidFill>
              <a:uFill>
                <a:solidFill>
                  <a:srgbClr val="FFFFFF"/>
                </a:solidFill>
              </a:uFill>
              <a:latin typeface="Verdana"/>
            </a:endParaRPr>
          </a:p>
          <a:p>
            <a:pPr marL="1600200" lvl="3" indent="-228240">
              <a:lnSpc>
                <a:spcPct val="100000"/>
              </a:lnSpc>
              <a:buClr>
                <a:srgbClr val="000000"/>
              </a:buClr>
              <a:buFont typeface="Arial"/>
              <a:buChar char="–"/>
            </a:pPr>
            <a:r>
              <a:rPr lang="da-DK" sz="2000" b="0" strike="noStrike" spc="-1">
                <a:solidFill>
                  <a:srgbClr val="000000"/>
                </a:solidFill>
                <a:uFill>
                  <a:solidFill>
                    <a:srgbClr val="FFFFFF"/>
                  </a:solidFill>
                </a:uFill>
                <a:latin typeface="Verdana"/>
                <a:ea typeface="ＭＳ Ｐゴシック"/>
              </a:rPr>
              <a:t>Fourth level</a:t>
            </a:r>
            <a:endParaRPr lang="da-DK" sz="2800" b="0" strike="noStrike" spc="-1">
              <a:solidFill>
                <a:srgbClr val="000000"/>
              </a:solidFill>
              <a:uFill>
                <a:solidFill>
                  <a:srgbClr val="FFFFFF"/>
                </a:solidFill>
              </a:uFill>
              <a:latin typeface="Verdana"/>
            </a:endParaRPr>
          </a:p>
          <a:p>
            <a:pPr marL="2057400" lvl="4" indent="-228240">
              <a:lnSpc>
                <a:spcPct val="100000"/>
              </a:lnSpc>
              <a:buClr>
                <a:srgbClr val="000000"/>
              </a:buClr>
              <a:buFont typeface="Arial"/>
              <a:buChar char="»"/>
            </a:pPr>
            <a:r>
              <a:rPr lang="da-DK" sz="2000" b="0" strike="noStrike" spc="-1">
                <a:solidFill>
                  <a:srgbClr val="000000"/>
                </a:solidFill>
                <a:uFill>
                  <a:solidFill>
                    <a:srgbClr val="FFFFFF"/>
                  </a:solidFill>
                </a:uFill>
                <a:latin typeface="Verdana"/>
                <a:ea typeface="ＭＳ Ｐゴシック"/>
              </a:rPr>
              <a:t>Fifth level</a:t>
            </a:r>
            <a:endParaRPr lang="da-DK" sz="2800" b="0" strike="noStrike" spc="-1">
              <a:solidFill>
                <a:srgbClr val="000000"/>
              </a:solidFill>
              <a:uFill>
                <a:solidFill>
                  <a:srgbClr val="FFFFFF"/>
                </a:solidFill>
              </a:uFill>
              <a:latin typeface="Verdana"/>
            </a:endParaRPr>
          </a:p>
        </p:txBody>
      </p:sp>
      <p:sp>
        <p:nvSpPr>
          <p:cNvPr id="92" name="PlaceHolder 5"/>
          <p:cNvSpPr>
            <a:spLocks noGrp="1"/>
          </p:cNvSpPr>
          <p:nvPr>
            <p:ph type="title"/>
          </p:nvPr>
        </p:nvSpPr>
        <p:spPr>
          <a:xfrm>
            <a:off x="609480" y="905040"/>
            <a:ext cx="10972440" cy="779040"/>
          </a:xfrm>
          <a:prstGeom prst="rect">
            <a:avLst/>
          </a:prstGeom>
        </p:spPr>
        <p:txBody>
          <a:bodyPr anchor="ctr"/>
          <a:lstStyle/>
          <a:p>
            <a:pPr algn="ctr">
              <a:lnSpc>
                <a:spcPct val="100000"/>
              </a:lnSpc>
            </a:pPr>
            <a:r>
              <a:rPr lang="da-DK" sz="3200" b="1" strike="noStrike" spc="-1">
                <a:solidFill>
                  <a:srgbClr val="000000"/>
                </a:solidFill>
                <a:uFill>
                  <a:solidFill>
                    <a:srgbClr val="FFFFFF"/>
                  </a:solidFill>
                </a:uFill>
                <a:latin typeface="Verdana"/>
                <a:ea typeface="ＭＳ Ｐゴシック"/>
              </a:rPr>
              <a:t>Click to edit Master title style</a:t>
            </a:r>
            <a:endParaRPr lang="da-DK" sz="2400" b="0" strike="noStrike" spc="-1">
              <a:solidFill>
                <a:srgbClr val="000000"/>
              </a:solidFill>
              <a:uFill>
                <a:solidFill>
                  <a:srgbClr val="FFFFFF"/>
                </a:solidFill>
              </a:uFill>
              <a:latin typeface="Arial"/>
            </a:endParaRPr>
          </a:p>
        </p:txBody>
      </p:sp>
      <p:sp>
        <p:nvSpPr>
          <p:cNvPr id="93" name="PlaceHolder 6"/>
          <p:cNvSpPr>
            <a:spLocks noGrp="1"/>
          </p:cNvSpPr>
          <p:nvPr>
            <p:ph type="dt"/>
          </p:nvPr>
        </p:nvSpPr>
        <p:spPr>
          <a:xfrm>
            <a:off x="609480" y="6288120"/>
            <a:ext cx="2844360" cy="364680"/>
          </a:xfrm>
          <a:prstGeom prst="rect">
            <a:avLst/>
          </a:prstGeom>
        </p:spPr>
        <p:txBody>
          <a:bodyPr anchor="ctr"/>
          <a:lstStyle/>
          <a:p>
            <a:pPr>
              <a:lnSpc>
                <a:spcPct val="100000"/>
              </a:lnSpc>
            </a:pPr>
            <a:r>
              <a:rPr lang="en-GB" sz="1200" b="0" strike="noStrike" spc="-1">
                <a:solidFill>
                  <a:srgbClr val="898989"/>
                </a:solidFill>
                <a:uFill>
                  <a:solidFill>
                    <a:srgbClr val="FFFFFF"/>
                  </a:solidFill>
                </a:uFill>
                <a:latin typeface="Calibri"/>
                <a:ea typeface="ＭＳ Ｐゴシック"/>
              </a:rPr>
              <a:t>14/11/19</a:t>
            </a:r>
            <a:endParaRPr lang="en-GB" sz="1400" b="0" strike="noStrike" spc="-1">
              <a:solidFill>
                <a:srgbClr val="000000"/>
              </a:solidFill>
              <a:uFill>
                <a:solidFill>
                  <a:srgbClr val="FFFFFF"/>
                </a:solidFill>
              </a:uFill>
              <a:latin typeface="Times New Roman"/>
            </a:endParaRPr>
          </a:p>
        </p:txBody>
      </p:sp>
      <p:sp>
        <p:nvSpPr>
          <p:cNvPr id="94" name="PlaceHolder 7"/>
          <p:cNvSpPr>
            <a:spLocks noGrp="1"/>
          </p:cNvSpPr>
          <p:nvPr>
            <p:ph type="ftr"/>
          </p:nvPr>
        </p:nvSpPr>
        <p:spPr>
          <a:xfrm>
            <a:off x="4165200" y="6288120"/>
            <a:ext cx="3860280" cy="364680"/>
          </a:xfrm>
          <a:prstGeom prst="rect">
            <a:avLst/>
          </a:prstGeom>
        </p:spPr>
        <p:txBody>
          <a:bodyPr anchor="ctr"/>
          <a:lstStyle/>
          <a:p>
            <a:endParaRPr lang="en-GB" sz="2400" b="0" strike="noStrike" spc="-1">
              <a:solidFill>
                <a:srgbClr val="000000"/>
              </a:solidFill>
              <a:uFill>
                <a:solidFill>
                  <a:srgbClr val="FFFFFF"/>
                </a:solidFill>
              </a:uFill>
              <a:latin typeface="Times New Roman"/>
            </a:endParaRPr>
          </a:p>
        </p:txBody>
      </p:sp>
      <p:sp>
        <p:nvSpPr>
          <p:cNvPr id="95" name="PlaceHolder 8"/>
          <p:cNvSpPr>
            <a:spLocks noGrp="1"/>
          </p:cNvSpPr>
          <p:nvPr>
            <p:ph type="sldNum"/>
          </p:nvPr>
        </p:nvSpPr>
        <p:spPr>
          <a:xfrm>
            <a:off x="8737200" y="6288120"/>
            <a:ext cx="2844360" cy="364680"/>
          </a:xfrm>
          <a:prstGeom prst="rect">
            <a:avLst/>
          </a:prstGeom>
        </p:spPr>
        <p:txBody>
          <a:bodyPr anchor="ctr"/>
          <a:lstStyle/>
          <a:p>
            <a:pPr algn="r">
              <a:lnSpc>
                <a:spcPct val="100000"/>
              </a:lnSpc>
            </a:pPr>
            <a:fld id="{16109345-0EDF-4190-9444-94DA8C078CD7}" type="slidenum">
              <a:rPr lang="en-GB" sz="1200" b="0" strike="noStrike" spc="-1">
                <a:solidFill>
                  <a:srgbClr val="898989"/>
                </a:solidFill>
                <a:uFill>
                  <a:solidFill>
                    <a:srgbClr val="FFFFFF"/>
                  </a:solidFill>
                </a:uFill>
                <a:latin typeface="Calibri"/>
                <a:ea typeface="ＭＳ Ｐゴシック"/>
              </a:rPr>
              <a:t>‹#›</a:t>
            </a:fld>
            <a:endParaRPr lang="en-GB"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6.xml"/><Relationship Id="rId5" Type="http://schemas.openxmlformats.org/officeDocument/2006/relationships/image" Target="../media/image6.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Shape 1"/>
          <p:cNvSpPr txBox="1"/>
          <p:nvPr/>
        </p:nvSpPr>
        <p:spPr>
          <a:xfrm>
            <a:off x="1559880" y="576000"/>
            <a:ext cx="9143640" cy="3383640"/>
          </a:xfrm>
          <a:prstGeom prst="rect">
            <a:avLst/>
          </a:prstGeom>
          <a:noFill/>
          <a:ln>
            <a:noFill/>
          </a:ln>
        </p:spPr>
        <p:txBody>
          <a:bodyPr lIns="0" tIns="0" rIns="0" bIns="0" anchor="b"/>
          <a:lstStyle/>
          <a:p>
            <a:pPr algn="ctr">
              <a:lnSpc>
                <a:spcPct val="100000"/>
              </a:lnSpc>
            </a:pPr>
            <a:r>
              <a:rPr lang="sv-SE" sz="4400" b="1" strike="noStrike" spc="-1" dirty="0">
                <a:solidFill>
                  <a:srgbClr val="FFFFFF"/>
                </a:solidFill>
                <a:uFill>
                  <a:solidFill>
                    <a:srgbClr val="FFFFFF"/>
                  </a:solidFill>
                </a:uFill>
                <a:latin typeface="Arial"/>
              </a:rPr>
              <a:t>Risk assessment 
and 
prevention  of flooding 
and coastal erosion 
in extreme weather </a:t>
            </a:r>
            <a:endParaRPr lang="sv-SE"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1126140" y="174603"/>
            <a:ext cx="5656931" cy="2862322"/>
          </a:xfrm>
          <a:prstGeom prst="rect">
            <a:avLst/>
          </a:prstGeom>
          <a:noFill/>
        </p:spPr>
        <p:txBody>
          <a:bodyPr wrap="square" rtlCol="0">
            <a:spAutoFit/>
          </a:bodyPr>
          <a:lstStyle/>
          <a:p>
            <a:r>
              <a:rPr lang="en-AU" dirty="0">
                <a:solidFill>
                  <a:schemeClr val="bg1"/>
                </a:solidFill>
              </a:rPr>
              <a:t>“We are at risk here, but only if the sea level rises more than one meter. We can always move the houses, but we can’t reconstruct this special nature on the beach. I’d like my children and grandchildren to be able to experience this beach the way I have done since childhood” (Middle-aged woman in </a:t>
            </a:r>
            <a:r>
              <a:rPr lang="en-AU" dirty="0" err="1">
                <a:solidFill>
                  <a:schemeClr val="bg1"/>
                </a:solidFill>
              </a:rPr>
              <a:t>Laholm</a:t>
            </a:r>
            <a:r>
              <a:rPr lang="en-AU" dirty="0">
                <a:solidFill>
                  <a:schemeClr val="bg1"/>
                </a:solidFill>
              </a:rPr>
              <a:t>)</a:t>
            </a:r>
            <a:endParaRPr lang="sv-SE" dirty="0">
              <a:solidFill>
                <a:schemeClr val="bg1"/>
              </a:solidFill>
            </a:endParaRPr>
          </a:p>
          <a:p>
            <a:r>
              <a:rPr lang="en-AU" dirty="0">
                <a:solidFill>
                  <a:schemeClr val="bg1"/>
                </a:solidFill>
              </a:rPr>
              <a:t> </a:t>
            </a:r>
            <a:endParaRPr lang="sv-SE" dirty="0">
              <a:solidFill>
                <a:schemeClr val="bg1"/>
              </a:solidFill>
            </a:endParaRPr>
          </a:p>
          <a:p>
            <a:r>
              <a:rPr lang="en-AU" dirty="0">
                <a:solidFill>
                  <a:schemeClr val="bg1"/>
                </a:solidFill>
              </a:rPr>
              <a:t>“Yes, there is a risk, but I won’t be here in 20 years so I’m not worried. Just enjoy the day today” (Retiree in </a:t>
            </a:r>
            <a:r>
              <a:rPr lang="en-AU" dirty="0" err="1">
                <a:solidFill>
                  <a:schemeClr val="bg1"/>
                </a:solidFill>
              </a:rPr>
              <a:t>Båstad</a:t>
            </a:r>
            <a:r>
              <a:rPr lang="en-AU" dirty="0">
                <a:solidFill>
                  <a:schemeClr val="bg1"/>
                </a:solidFill>
              </a:rPr>
              <a:t>)</a:t>
            </a:r>
            <a:endParaRPr lang="sv-SE" dirty="0">
              <a:solidFill>
                <a:schemeClr val="bg1"/>
              </a:solidFill>
            </a:endParaRPr>
          </a:p>
        </p:txBody>
      </p:sp>
      <p:sp>
        <p:nvSpPr>
          <p:cNvPr id="8" name="textruta 7"/>
          <p:cNvSpPr txBox="1"/>
          <p:nvPr/>
        </p:nvSpPr>
        <p:spPr>
          <a:xfrm>
            <a:off x="5370897" y="3471197"/>
            <a:ext cx="6627140" cy="2800767"/>
          </a:xfrm>
          <a:prstGeom prst="rect">
            <a:avLst/>
          </a:prstGeom>
          <a:noFill/>
        </p:spPr>
        <p:txBody>
          <a:bodyPr wrap="square" rtlCol="0">
            <a:spAutoFit/>
          </a:bodyPr>
          <a:lstStyle/>
          <a:p>
            <a:r>
              <a:rPr lang="en-AU" dirty="0">
                <a:solidFill>
                  <a:schemeClr val="bg1"/>
                </a:solidFill>
              </a:rPr>
              <a:t>” I’m shocked when I start to think about what might happen in this area in 20 years, if we already see a problem today. The municipality should focus more on this problem. But it’s a class questions, isn’t it? Rich people build big expensive houses close to the water and expect the municipality to pay for coastal defences to protect it. That doesn’t seem right” (Young woman in Halmstad)</a:t>
            </a:r>
          </a:p>
          <a:p>
            <a:endParaRPr lang="en-AU" sz="1400" dirty="0">
              <a:solidFill>
                <a:schemeClr val="bg1"/>
              </a:solidFill>
            </a:endParaRPr>
          </a:p>
          <a:p>
            <a:r>
              <a:rPr lang="en-AU" b="1" dirty="0">
                <a:solidFill>
                  <a:schemeClr val="bg1"/>
                </a:solidFill>
              </a:rPr>
              <a:t>“I don’t believe in climate change or sea level rise”</a:t>
            </a:r>
            <a:r>
              <a:rPr lang="en-AU" dirty="0">
                <a:solidFill>
                  <a:schemeClr val="bg1"/>
                </a:solidFill>
              </a:rPr>
              <a:t> </a:t>
            </a:r>
            <a:br>
              <a:rPr lang="en-AU" dirty="0">
                <a:solidFill>
                  <a:schemeClr val="bg1"/>
                </a:solidFill>
              </a:rPr>
            </a:br>
            <a:r>
              <a:rPr lang="en-AU" dirty="0">
                <a:solidFill>
                  <a:schemeClr val="bg1"/>
                </a:solidFill>
              </a:rPr>
              <a:t>(Young man in </a:t>
            </a:r>
            <a:r>
              <a:rPr lang="en-AU" dirty="0" err="1">
                <a:solidFill>
                  <a:schemeClr val="bg1"/>
                </a:solidFill>
              </a:rPr>
              <a:t>Laholm</a:t>
            </a:r>
            <a:r>
              <a:rPr lang="en-AU" dirty="0">
                <a:solidFill>
                  <a:schemeClr val="bg1"/>
                </a:solidFill>
              </a:rPr>
              <a:t>)</a:t>
            </a:r>
            <a:endParaRPr lang="sv-SE" dirty="0">
              <a:solidFill>
                <a:schemeClr val="bg1"/>
              </a:solidFill>
            </a:endParaRPr>
          </a:p>
        </p:txBody>
      </p:sp>
      <p:pic>
        <p:nvPicPr>
          <p:cNvPr id="2" name="Bildobjekt 1"/>
          <p:cNvPicPr>
            <a:picLocks noChangeAspect="1"/>
          </p:cNvPicPr>
          <p:nvPr/>
        </p:nvPicPr>
        <p:blipFill>
          <a:blip r:embed="rId2"/>
          <a:stretch>
            <a:fillRect/>
          </a:stretch>
        </p:blipFill>
        <p:spPr>
          <a:xfrm>
            <a:off x="68835" y="3165424"/>
            <a:ext cx="5340096" cy="3609568"/>
          </a:xfrm>
          <a:prstGeom prst="rect">
            <a:avLst/>
          </a:prstGeom>
        </p:spPr>
      </p:pic>
      <p:pic>
        <p:nvPicPr>
          <p:cNvPr id="3" name="Bildobjekt 2"/>
          <p:cNvPicPr>
            <a:picLocks noChangeAspect="1"/>
          </p:cNvPicPr>
          <p:nvPr/>
        </p:nvPicPr>
        <p:blipFill>
          <a:blip r:embed="rId3"/>
          <a:stretch>
            <a:fillRect/>
          </a:stretch>
        </p:blipFill>
        <p:spPr>
          <a:xfrm>
            <a:off x="7081337" y="118909"/>
            <a:ext cx="5041829" cy="3359187"/>
          </a:xfrm>
          <a:prstGeom prst="rect">
            <a:avLst/>
          </a:prstGeom>
        </p:spPr>
      </p:pic>
    </p:spTree>
    <p:extLst>
      <p:ext uri="{BB962C8B-B14F-4D97-AF65-F5344CB8AC3E}">
        <p14:creationId xmlns:p14="http://schemas.microsoft.com/office/powerpoint/2010/main" val="1279718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a:xfrm>
            <a:off x="1108364" y="332509"/>
            <a:ext cx="9407178" cy="748146"/>
          </a:xfrm>
        </p:spPr>
        <p:txBody>
          <a:bodyPr/>
          <a:lstStyle/>
          <a:p>
            <a:pPr algn="ctr"/>
            <a:r>
              <a:rPr lang="sv-SE" sz="2800" b="1" dirty="0" err="1">
                <a:solidFill>
                  <a:schemeClr val="bg1"/>
                </a:solidFill>
              </a:rPr>
              <a:t>What</a:t>
            </a:r>
            <a:r>
              <a:rPr lang="sv-SE" sz="2800" b="1" dirty="0">
                <a:solidFill>
                  <a:schemeClr val="bg1"/>
                </a:solidFill>
              </a:rPr>
              <a:t> do </a:t>
            </a:r>
            <a:r>
              <a:rPr lang="sv-SE" sz="2800" b="1" dirty="0" err="1">
                <a:solidFill>
                  <a:schemeClr val="bg1"/>
                </a:solidFill>
              </a:rPr>
              <a:t>you</a:t>
            </a:r>
            <a:r>
              <a:rPr lang="sv-SE" sz="2800" b="1" dirty="0">
                <a:solidFill>
                  <a:schemeClr val="bg1"/>
                </a:solidFill>
              </a:rPr>
              <a:t> </a:t>
            </a:r>
            <a:r>
              <a:rPr lang="sv-SE" sz="2800" b="1" dirty="0" err="1">
                <a:solidFill>
                  <a:schemeClr val="bg1"/>
                </a:solidFill>
              </a:rPr>
              <a:t>feel</a:t>
            </a:r>
            <a:r>
              <a:rPr lang="sv-SE" sz="2800" b="1" dirty="0">
                <a:solidFill>
                  <a:schemeClr val="bg1"/>
                </a:solidFill>
              </a:rPr>
              <a:t> is </a:t>
            </a:r>
            <a:r>
              <a:rPr lang="sv-SE" sz="2800" b="1" dirty="0" err="1">
                <a:solidFill>
                  <a:schemeClr val="bg1"/>
                </a:solidFill>
              </a:rPr>
              <a:t>most</a:t>
            </a:r>
            <a:r>
              <a:rPr lang="sv-SE" sz="2800" b="1" dirty="0">
                <a:solidFill>
                  <a:schemeClr val="bg1"/>
                </a:solidFill>
              </a:rPr>
              <a:t> </a:t>
            </a:r>
            <a:r>
              <a:rPr lang="sv-SE" sz="2800" b="1" dirty="0" err="1">
                <a:solidFill>
                  <a:schemeClr val="bg1"/>
                </a:solidFill>
              </a:rPr>
              <a:t>worth</a:t>
            </a:r>
            <a:r>
              <a:rPr lang="sv-SE" sz="2800" b="1" dirty="0">
                <a:solidFill>
                  <a:schemeClr val="bg1"/>
                </a:solidFill>
              </a:rPr>
              <a:t> </a:t>
            </a:r>
            <a:r>
              <a:rPr lang="sv-SE" sz="2800" b="1" dirty="0" err="1">
                <a:solidFill>
                  <a:schemeClr val="bg1"/>
                </a:solidFill>
              </a:rPr>
              <a:t>protecting</a:t>
            </a:r>
            <a:r>
              <a:rPr lang="sv-SE" sz="2800" b="1" dirty="0">
                <a:solidFill>
                  <a:schemeClr val="bg1"/>
                </a:solidFill>
              </a:rPr>
              <a:t> from SLR?</a:t>
            </a:r>
          </a:p>
        </p:txBody>
      </p:sp>
      <p:sp>
        <p:nvSpPr>
          <p:cNvPr id="10" name="Platshållare för text 9"/>
          <p:cNvSpPr>
            <a:spLocks noGrp="1"/>
          </p:cNvSpPr>
          <p:nvPr>
            <p:ph type="body" idx="1"/>
          </p:nvPr>
        </p:nvSpPr>
        <p:spPr>
          <a:xfrm>
            <a:off x="1283682" y="1006764"/>
            <a:ext cx="4360836" cy="459884"/>
          </a:xfrm>
        </p:spPr>
        <p:txBody>
          <a:bodyPr/>
          <a:lstStyle/>
          <a:p>
            <a:pPr algn="ctr"/>
            <a:r>
              <a:rPr lang="sv-SE" dirty="0">
                <a:solidFill>
                  <a:schemeClr val="bg1"/>
                </a:solidFill>
              </a:rPr>
              <a:t>Citizens</a:t>
            </a:r>
          </a:p>
        </p:txBody>
      </p:sp>
      <p:pic>
        <p:nvPicPr>
          <p:cNvPr id="8" name="Platshållare för innehåll 7"/>
          <p:cNvPicPr>
            <a:picLocks noGrp="1" noChangeAspect="1"/>
          </p:cNvPicPr>
          <p:nvPr>
            <p:ph sz="half" idx="2"/>
          </p:nvPr>
        </p:nvPicPr>
        <p:blipFill>
          <a:blip r:embed="rId3"/>
          <a:stretch>
            <a:fillRect/>
          </a:stretch>
        </p:blipFill>
        <p:spPr>
          <a:xfrm>
            <a:off x="5815572" y="1575232"/>
            <a:ext cx="5059692" cy="3601880"/>
          </a:xfrm>
          <a:prstGeom prst="rect">
            <a:avLst/>
          </a:prstGeom>
        </p:spPr>
      </p:pic>
      <p:sp>
        <p:nvSpPr>
          <p:cNvPr id="11" name="Platshållare för text 10"/>
          <p:cNvSpPr>
            <a:spLocks noGrp="1"/>
          </p:cNvSpPr>
          <p:nvPr>
            <p:ph type="body" sz="quarter" idx="3"/>
          </p:nvPr>
        </p:nvSpPr>
        <p:spPr>
          <a:xfrm>
            <a:off x="5815572" y="1080654"/>
            <a:ext cx="5059691" cy="408789"/>
          </a:xfrm>
        </p:spPr>
        <p:txBody>
          <a:bodyPr/>
          <a:lstStyle/>
          <a:p>
            <a:pPr algn="ctr"/>
            <a:r>
              <a:rPr lang="sv-SE" dirty="0" err="1">
                <a:solidFill>
                  <a:schemeClr val="bg1"/>
                </a:solidFill>
              </a:rPr>
              <a:t>Authorities</a:t>
            </a:r>
            <a:endParaRPr lang="sv-SE" dirty="0">
              <a:solidFill>
                <a:schemeClr val="bg1"/>
              </a:solidFill>
            </a:endParaRPr>
          </a:p>
        </p:txBody>
      </p:sp>
      <p:pic>
        <p:nvPicPr>
          <p:cNvPr id="7" name="Platshållare för innehåll 6"/>
          <p:cNvPicPr>
            <a:picLocks noGrp="1" noChangeAspect="1"/>
          </p:cNvPicPr>
          <p:nvPr>
            <p:ph sz="quarter" idx="4"/>
          </p:nvPr>
        </p:nvPicPr>
        <p:blipFill>
          <a:blip r:embed="rId4"/>
          <a:stretch>
            <a:fillRect/>
          </a:stretch>
        </p:blipFill>
        <p:spPr>
          <a:xfrm>
            <a:off x="1283682" y="1575232"/>
            <a:ext cx="4360836" cy="3565982"/>
          </a:xfrm>
          <a:prstGeom prst="rect">
            <a:avLst/>
          </a:prstGeom>
        </p:spPr>
      </p:pic>
      <p:sp>
        <p:nvSpPr>
          <p:cNvPr id="12" name="textruta 11"/>
          <p:cNvSpPr txBox="1"/>
          <p:nvPr/>
        </p:nvSpPr>
        <p:spPr>
          <a:xfrm>
            <a:off x="5815572" y="5249798"/>
            <a:ext cx="5059692" cy="523220"/>
          </a:xfrm>
          <a:prstGeom prst="rect">
            <a:avLst/>
          </a:prstGeom>
          <a:noFill/>
        </p:spPr>
        <p:txBody>
          <a:bodyPr wrap="square" rtlCol="0">
            <a:spAutoFit/>
          </a:bodyPr>
          <a:lstStyle/>
          <a:p>
            <a:r>
              <a:rPr lang="sv-SE" sz="1400" dirty="0">
                <a:solidFill>
                  <a:schemeClr val="bg1"/>
                </a:solidFill>
              </a:rPr>
              <a:t>Data from </a:t>
            </a:r>
            <a:r>
              <a:rPr lang="sv-SE" sz="1400" dirty="0" err="1">
                <a:solidFill>
                  <a:schemeClr val="bg1"/>
                </a:solidFill>
              </a:rPr>
              <a:t>mentimeter</a:t>
            </a:r>
            <a:r>
              <a:rPr lang="sv-SE" sz="1400" dirty="0">
                <a:solidFill>
                  <a:schemeClr val="bg1"/>
                </a:solidFill>
              </a:rPr>
              <a:t> </a:t>
            </a:r>
            <a:r>
              <a:rPr lang="sv-SE" sz="1400" dirty="0" err="1">
                <a:solidFill>
                  <a:schemeClr val="bg1"/>
                </a:solidFill>
              </a:rPr>
              <a:t>voting</a:t>
            </a:r>
            <a:r>
              <a:rPr lang="sv-SE" sz="1400" dirty="0">
                <a:solidFill>
                  <a:schemeClr val="bg1"/>
                </a:solidFill>
              </a:rPr>
              <a:t> at </a:t>
            </a:r>
            <a:r>
              <a:rPr lang="sv-SE" sz="1400" dirty="0" err="1">
                <a:solidFill>
                  <a:schemeClr val="bg1"/>
                </a:solidFill>
              </a:rPr>
              <a:t>Coastal</a:t>
            </a:r>
            <a:r>
              <a:rPr lang="sv-SE" sz="1400" dirty="0">
                <a:solidFill>
                  <a:schemeClr val="bg1"/>
                </a:solidFill>
              </a:rPr>
              <a:t> Conference, 13 September. 67 </a:t>
            </a:r>
            <a:r>
              <a:rPr lang="sv-SE" sz="1400" dirty="0" err="1">
                <a:solidFill>
                  <a:schemeClr val="bg1"/>
                </a:solidFill>
              </a:rPr>
              <a:t>responses</a:t>
            </a:r>
            <a:endParaRPr lang="sv-SE" sz="1400" dirty="0">
              <a:solidFill>
                <a:schemeClr val="bg1"/>
              </a:solidFill>
            </a:endParaRPr>
          </a:p>
        </p:txBody>
      </p:sp>
      <p:sp>
        <p:nvSpPr>
          <p:cNvPr id="13" name="textruta 12"/>
          <p:cNvSpPr txBox="1"/>
          <p:nvPr/>
        </p:nvSpPr>
        <p:spPr>
          <a:xfrm>
            <a:off x="1283682" y="5249798"/>
            <a:ext cx="4360836" cy="523220"/>
          </a:xfrm>
          <a:prstGeom prst="rect">
            <a:avLst/>
          </a:prstGeom>
          <a:noFill/>
        </p:spPr>
        <p:txBody>
          <a:bodyPr wrap="square" rtlCol="0">
            <a:spAutoFit/>
          </a:bodyPr>
          <a:lstStyle/>
          <a:p>
            <a:r>
              <a:rPr lang="sv-SE" sz="1400" dirty="0">
                <a:solidFill>
                  <a:schemeClr val="bg1"/>
                </a:solidFill>
              </a:rPr>
              <a:t>Data from </a:t>
            </a:r>
            <a:r>
              <a:rPr lang="sv-SE" sz="1400" dirty="0" err="1">
                <a:solidFill>
                  <a:schemeClr val="bg1"/>
                </a:solidFill>
              </a:rPr>
              <a:t>interviews</a:t>
            </a:r>
            <a:r>
              <a:rPr lang="sv-SE" sz="1400" dirty="0">
                <a:solidFill>
                  <a:schemeClr val="bg1"/>
                </a:solidFill>
              </a:rPr>
              <a:t> in Trelleborg, Halmstad, Laholm, Båstad, August- September. 70 </a:t>
            </a:r>
            <a:r>
              <a:rPr lang="sv-SE" sz="1400" dirty="0" err="1">
                <a:solidFill>
                  <a:schemeClr val="bg1"/>
                </a:solidFill>
              </a:rPr>
              <a:t>responses</a:t>
            </a:r>
            <a:endParaRPr lang="sv-SE" sz="1400" dirty="0">
              <a:solidFill>
                <a:schemeClr val="bg1"/>
              </a:solidFill>
            </a:endParaRPr>
          </a:p>
        </p:txBody>
      </p:sp>
    </p:spTree>
    <p:extLst>
      <p:ext uri="{BB962C8B-B14F-4D97-AF65-F5344CB8AC3E}">
        <p14:creationId xmlns:p14="http://schemas.microsoft.com/office/powerpoint/2010/main" val="150720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Bildobjekt 3"/>
          <p:cNvPicPr>
            <a:picLocks noChangeAspect="1"/>
          </p:cNvPicPr>
          <p:nvPr/>
        </p:nvPicPr>
        <p:blipFill>
          <a:blip r:embed="rId2"/>
          <a:stretch>
            <a:fillRect/>
          </a:stretch>
        </p:blipFill>
        <p:spPr>
          <a:xfrm>
            <a:off x="0" y="70446"/>
            <a:ext cx="12071627" cy="6787554"/>
          </a:xfrm>
          <a:prstGeom prst="rect">
            <a:avLst/>
          </a:prstGeom>
        </p:spPr>
      </p:pic>
    </p:spTree>
    <p:extLst>
      <p:ext uri="{BB962C8B-B14F-4D97-AF65-F5344CB8AC3E}">
        <p14:creationId xmlns:p14="http://schemas.microsoft.com/office/powerpoint/2010/main" val="197543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1523880" y="360000"/>
            <a:ext cx="9143640" cy="611640"/>
          </a:xfrm>
          <a:prstGeom prst="rect">
            <a:avLst/>
          </a:prstGeom>
          <a:noFill/>
          <a:ln>
            <a:noFill/>
          </a:ln>
        </p:spPr>
        <p:txBody>
          <a:bodyPr lIns="0" tIns="0" rIns="0" bIns="0" anchor="b"/>
          <a:lstStyle/>
          <a:p>
            <a:pPr algn="ctr">
              <a:lnSpc>
                <a:spcPct val="100000"/>
              </a:lnSpc>
            </a:pPr>
            <a:r>
              <a:rPr lang="sv-SE" sz="4400" b="1" strike="noStrike" spc="-1">
                <a:solidFill>
                  <a:srgbClr val="FFFFFF"/>
                </a:solidFill>
                <a:uFill>
                  <a:solidFill>
                    <a:srgbClr val="FFFFFF"/>
                  </a:solidFill>
                </a:uFill>
                <a:latin typeface="Arial"/>
              </a:rPr>
              <a:t>Flooding in an urban setting</a:t>
            </a:r>
            <a:endParaRPr lang="sv-SE" sz="1800" b="0" strike="noStrike" spc="-1">
              <a:solidFill>
                <a:srgbClr val="000000"/>
              </a:solidFill>
              <a:uFill>
                <a:solidFill>
                  <a:srgbClr val="FFFFFF"/>
                </a:solidFill>
              </a:uFill>
              <a:latin typeface="Arial"/>
            </a:endParaRPr>
          </a:p>
        </p:txBody>
      </p:sp>
      <p:sp>
        <p:nvSpPr>
          <p:cNvPr id="146" name="TextShape 2"/>
          <p:cNvSpPr txBox="1"/>
          <p:nvPr/>
        </p:nvSpPr>
        <p:spPr>
          <a:xfrm>
            <a:off x="71563" y="1249936"/>
            <a:ext cx="12054176" cy="3977280"/>
          </a:xfrm>
          <a:prstGeom prst="rect">
            <a:avLst/>
          </a:prstGeom>
          <a:noFill/>
          <a:ln>
            <a:noFill/>
          </a:ln>
        </p:spPr>
        <p:txBody>
          <a:bodyPr lIns="0" tIns="0" rIns="0" bIns="0"/>
          <a:lstStyle/>
          <a:p>
            <a:pPr marL="457200" indent="-457200">
              <a:buClr>
                <a:srgbClr val="000000"/>
              </a:buClr>
              <a:buSzPct val="45000"/>
              <a:buFont typeface="Arial" panose="020B0604020202020204" pitchFamily="34" charset="0"/>
              <a:buChar char="•"/>
            </a:pPr>
            <a:r>
              <a:rPr lang="en-US" sz="3200" dirty="0">
                <a:solidFill>
                  <a:schemeClr val="bg1"/>
                </a:solidFill>
              </a:rPr>
              <a:t>Work for higher resilience and sustainability implies a mapping of important characteristics of drivers in order to estimate benefits and potential damage costs</a:t>
            </a:r>
            <a:endParaRPr lang="en-GB" sz="3200" i="1" spc="-1" dirty="0">
              <a:solidFill>
                <a:schemeClr val="bg1"/>
              </a:solidFill>
              <a:uFill>
                <a:solidFill>
                  <a:srgbClr val="FFFFFF"/>
                </a:solidFill>
              </a:uFill>
              <a:latin typeface="Arial"/>
            </a:endParaRPr>
          </a:p>
          <a:p>
            <a:pPr marL="457200" indent="-457200">
              <a:buClr>
                <a:srgbClr val="000000"/>
              </a:buClr>
              <a:buSzPct val="45000"/>
              <a:buFont typeface="Arial" panose="020B0604020202020204" pitchFamily="34" charset="0"/>
              <a:buChar char="•"/>
            </a:pPr>
            <a:r>
              <a:rPr lang="en-GB" sz="3200" spc="-1" dirty="0">
                <a:solidFill>
                  <a:schemeClr val="bg1"/>
                </a:solidFill>
                <a:uFill>
                  <a:solidFill>
                    <a:srgbClr val="FFFFFF"/>
                  </a:solidFill>
                </a:uFill>
                <a:latin typeface="Arial"/>
              </a:rPr>
              <a:t>In relation to flooding it is important to incorporate place, water balance and catchment specific knowledge about all thinkable needs and potential hazards</a:t>
            </a:r>
          </a:p>
          <a:p>
            <a:pPr marL="457200" indent="-457200">
              <a:buClr>
                <a:srgbClr val="000000"/>
              </a:buClr>
              <a:buSzPct val="45000"/>
              <a:buFont typeface="Arial" panose="020B0604020202020204" pitchFamily="34" charset="0"/>
              <a:buChar char="•"/>
            </a:pPr>
            <a:r>
              <a:rPr lang="en-US" sz="3200" spc="-1" dirty="0">
                <a:solidFill>
                  <a:schemeClr val="bg1"/>
                </a:solidFill>
                <a:uFill>
                  <a:solidFill>
                    <a:srgbClr val="FFFFFF"/>
                  </a:solidFill>
                </a:uFill>
                <a:latin typeface="Arial"/>
              </a:rPr>
              <a:t>Risk mapping (infrastructure resilience) must consider climate changes, unstable subsurface, abstraction, land use, drainage &amp; institutional aspects of resilience. </a:t>
            </a:r>
            <a:r>
              <a:rPr lang="da-DK" sz="3200" spc="-1" dirty="0">
                <a:solidFill>
                  <a:schemeClr val="bg1"/>
                </a:solidFill>
                <a:uFill>
                  <a:solidFill>
                    <a:srgbClr val="FFFFFF"/>
                  </a:solidFill>
                </a:uFill>
                <a:latin typeface="Arial"/>
              </a:rPr>
              <a:t>   </a:t>
            </a:r>
          </a:p>
          <a:p>
            <a:pPr marL="457200" indent="-457200">
              <a:buClr>
                <a:srgbClr val="000000"/>
              </a:buClr>
              <a:buSzPct val="45000"/>
              <a:buFont typeface="Arial" panose="020B0604020202020204" pitchFamily="34" charset="0"/>
              <a:buChar char="•"/>
            </a:pPr>
            <a:endParaRPr lang="en-GB" sz="3200" spc="-1" dirty="0">
              <a:solidFill>
                <a:schemeClr val="bg1"/>
              </a:solidFill>
              <a:uFill>
                <a:solidFill>
                  <a:srgbClr val="FFFFFF"/>
                </a:solidFill>
              </a:uFill>
              <a:latin typeface="Arial"/>
            </a:endParaRPr>
          </a:p>
          <a:p>
            <a:r>
              <a:rPr lang="da-DK" dirty="0"/>
              <a:t> </a:t>
            </a:r>
            <a:endParaRPr lang="en-GB" sz="3200" b="0" i="1" strike="noStrike" spc="-1" dirty="0">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Content Placeholder 4"/>
          <p:cNvPicPr/>
          <p:nvPr/>
        </p:nvPicPr>
        <p:blipFill>
          <a:blip r:embed="rId2"/>
          <a:stretch/>
        </p:blipFill>
        <p:spPr>
          <a:xfrm>
            <a:off x="0" y="1684440"/>
            <a:ext cx="4879800" cy="5173200"/>
          </a:xfrm>
          <a:prstGeom prst="rect">
            <a:avLst/>
          </a:prstGeom>
          <a:ln>
            <a:noFill/>
          </a:ln>
        </p:spPr>
      </p:pic>
      <p:sp>
        <p:nvSpPr>
          <p:cNvPr id="148" name="TextShape 1"/>
          <p:cNvSpPr txBox="1"/>
          <p:nvPr/>
        </p:nvSpPr>
        <p:spPr>
          <a:xfrm>
            <a:off x="609480" y="714240"/>
            <a:ext cx="10972440" cy="779040"/>
          </a:xfrm>
          <a:prstGeom prst="rect">
            <a:avLst/>
          </a:prstGeom>
          <a:noFill/>
          <a:ln>
            <a:noFill/>
          </a:ln>
        </p:spPr>
        <p:txBody>
          <a:bodyPr anchor="ctr"/>
          <a:lstStyle/>
          <a:p>
            <a:pPr algn="ctr">
              <a:lnSpc>
                <a:spcPct val="100000"/>
              </a:lnSpc>
            </a:pPr>
            <a:r>
              <a:rPr lang="da-DK" sz="3200" b="1" strike="noStrike" spc="-1">
                <a:solidFill>
                  <a:srgbClr val="000000"/>
                </a:solidFill>
                <a:uFill>
                  <a:solidFill>
                    <a:srgbClr val="FFFFFF"/>
                  </a:solidFill>
                </a:uFill>
                <a:latin typeface="Verdana"/>
                <a:ea typeface="ＭＳ Ｐゴシック"/>
              </a:rPr>
              <a:t>Case study: Odense</a:t>
            </a:r>
            <a:endParaRPr lang="da-DK" sz="2400" b="0" strike="noStrike" spc="-1">
              <a:solidFill>
                <a:srgbClr val="000000"/>
              </a:solidFill>
              <a:uFill>
                <a:solidFill>
                  <a:srgbClr val="FFFFFF"/>
                </a:solidFill>
              </a:uFill>
              <a:latin typeface="Arial"/>
            </a:endParaRPr>
          </a:p>
        </p:txBody>
      </p:sp>
      <p:sp>
        <p:nvSpPr>
          <p:cNvPr id="149" name="TextShape 2"/>
          <p:cNvSpPr txBox="1"/>
          <p:nvPr/>
        </p:nvSpPr>
        <p:spPr>
          <a:xfrm>
            <a:off x="8737200" y="6288120"/>
            <a:ext cx="2844360" cy="364680"/>
          </a:xfrm>
          <a:prstGeom prst="rect">
            <a:avLst/>
          </a:prstGeom>
          <a:noFill/>
          <a:ln>
            <a:noFill/>
          </a:ln>
        </p:spPr>
        <p:txBody>
          <a:bodyPr anchor="ctr"/>
          <a:lstStyle/>
          <a:p>
            <a:pPr algn="r">
              <a:lnSpc>
                <a:spcPct val="100000"/>
              </a:lnSpc>
            </a:pPr>
            <a:fld id="{72999725-7815-41EE-957B-1C99BB74B440}" type="slidenum">
              <a:rPr lang="en-GB" sz="1200" b="0" strike="noStrike" spc="-1">
                <a:solidFill>
                  <a:srgbClr val="898989"/>
                </a:solidFill>
                <a:uFill>
                  <a:solidFill>
                    <a:srgbClr val="FFFFFF"/>
                  </a:solidFill>
                </a:uFill>
                <a:latin typeface="Calibri"/>
                <a:ea typeface="ＭＳ Ｐゴシック"/>
              </a:rPr>
              <a:t>14</a:t>
            </a:fld>
            <a:endParaRPr lang="en-GB" sz="1200" b="0" strike="noStrike" spc="-1">
              <a:solidFill>
                <a:srgbClr val="000000"/>
              </a:solidFill>
              <a:uFill>
                <a:solidFill>
                  <a:srgbClr val="FFFFFF"/>
                </a:solidFill>
              </a:uFill>
              <a:latin typeface="Times New Roman"/>
            </a:endParaRPr>
          </a:p>
        </p:txBody>
      </p:sp>
      <p:pic>
        <p:nvPicPr>
          <p:cNvPr id="150" name="Picture 5"/>
          <p:cNvPicPr/>
          <p:nvPr/>
        </p:nvPicPr>
        <p:blipFill>
          <a:blip r:embed="rId3"/>
          <a:stretch/>
        </p:blipFill>
        <p:spPr>
          <a:xfrm>
            <a:off x="3637080" y="1684440"/>
            <a:ext cx="4879800" cy="5173200"/>
          </a:xfrm>
          <a:prstGeom prst="rect">
            <a:avLst/>
          </a:prstGeom>
          <a:ln>
            <a:noFill/>
          </a:ln>
        </p:spPr>
      </p:pic>
      <p:pic>
        <p:nvPicPr>
          <p:cNvPr id="151" name="Picture 6"/>
          <p:cNvPicPr/>
          <p:nvPr/>
        </p:nvPicPr>
        <p:blipFill>
          <a:blip r:embed="rId4"/>
          <a:stretch/>
        </p:blipFill>
        <p:spPr>
          <a:xfrm>
            <a:off x="7311600" y="1684440"/>
            <a:ext cx="4879800" cy="5173200"/>
          </a:xfrm>
          <a:prstGeom prst="rect">
            <a:avLst/>
          </a:prstGeom>
          <a:ln>
            <a:noFill/>
          </a:ln>
        </p:spPr>
      </p:pic>
      <p:sp>
        <p:nvSpPr>
          <p:cNvPr id="152" name="CustomShape 3"/>
          <p:cNvSpPr/>
          <p:nvPr/>
        </p:nvSpPr>
        <p:spPr>
          <a:xfrm>
            <a:off x="1845720" y="5181480"/>
            <a:ext cx="1116720" cy="863280"/>
          </a:xfrm>
          <a:prstGeom prst="rect">
            <a:avLst/>
          </a:prstGeom>
          <a:noFill/>
          <a:ln>
            <a:solidFill>
              <a:srgbClr val="FF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53" name="CustomShape 4"/>
          <p:cNvSpPr/>
          <p:nvPr/>
        </p:nvSpPr>
        <p:spPr>
          <a:xfrm>
            <a:off x="6464520" y="3773160"/>
            <a:ext cx="327600" cy="295920"/>
          </a:xfrm>
          <a:prstGeom prst="rect">
            <a:avLst/>
          </a:prstGeom>
          <a:noFill/>
          <a:ln>
            <a:solidFill>
              <a:srgbClr val="FF0000"/>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Billede 6"/>
          <p:cNvPicPr/>
          <p:nvPr/>
        </p:nvPicPr>
        <p:blipFill>
          <a:blip r:embed="rId2"/>
          <a:stretch/>
        </p:blipFill>
        <p:spPr>
          <a:xfrm>
            <a:off x="3728145" y="1949400"/>
            <a:ext cx="3658617" cy="2431769"/>
          </a:xfrm>
          <a:prstGeom prst="rect">
            <a:avLst/>
          </a:prstGeom>
          <a:ln>
            <a:noFill/>
          </a:ln>
        </p:spPr>
      </p:pic>
      <p:pic>
        <p:nvPicPr>
          <p:cNvPr id="154" name="Pladsholder til indhold 4"/>
          <p:cNvPicPr/>
          <p:nvPr/>
        </p:nvPicPr>
        <p:blipFill>
          <a:blip r:embed="rId3"/>
          <a:stretch/>
        </p:blipFill>
        <p:spPr>
          <a:xfrm>
            <a:off x="0" y="1949400"/>
            <a:ext cx="3458817" cy="2431769"/>
          </a:xfrm>
          <a:prstGeom prst="rect">
            <a:avLst/>
          </a:prstGeom>
          <a:ln>
            <a:noFill/>
          </a:ln>
        </p:spPr>
      </p:pic>
      <p:sp>
        <p:nvSpPr>
          <p:cNvPr id="155" name="TextShape 1"/>
          <p:cNvSpPr txBox="1"/>
          <p:nvPr/>
        </p:nvSpPr>
        <p:spPr>
          <a:xfrm>
            <a:off x="609480" y="905040"/>
            <a:ext cx="10972440" cy="779040"/>
          </a:xfrm>
          <a:prstGeom prst="rect">
            <a:avLst/>
          </a:prstGeom>
          <a:noFill/>
          <a:ln>
            <a:noFill/>
          </a:ln>
        </p:spPr>
        <p:txBody>
          <a:bodyPr anchor="ctr"/>
          <a:lstStyle/>
          <a:p>
            <a:pPr algn="ctr">
              <a:lnSpc>
                <a:spcPct val="100000"/>
              </a:lnSpc>
            </a:pPr>
            <a:r>
              <a:rPr lang="da-DK" sz="1800" b="1" strike="noStrike" spc="-1" dirty="0">
                <a:solidFill>
                  <a:srgbClr val="000000"/>
                </a:solidFill>
                <a:uFill>
                  <a:solidFill>
                    <a:srgbClr val="FFFFFF"/>
                  </a:solidFill>
                </a:uFill>
                <a:latin typeface="Verdana"/>
                <a:ea typeface="ＭＳ Ｐゴシック"/>
              </a:rPr>
              <a:t>Development of </a:t>
            </a:r>
            <a:r>
              <a:rPr lang="da-DK" sz="1800" b="1" strike="noStrike" spc="-1" dirty="0" err="1">
                <a:solidFill>
                  <a:srgbClr val="000000"/>
                </a:solidFill>
                <a:uFill>
                  <a:solidFill>
                    <a:srgbClr val="FFFFFF"/>
                  </a:solidFill>
                </a:uFill>
                <a:latin typeface="Verdana"/>
                <a:ea typeface="ＭＳ Ｐゴシック"/>
              </a:rPr>
              <a:t>groundwater</a:t>
            </a:r>
            <a:r>
              <a:rPr lang="da-DK" sz="1800" b="1" strike="noStrike" spc="-1" dirty="0">
                <a:solidFill>
                  <a:srgbClr val="000000"/>
                </a:solidFill>
                <a:uFill>
                  <a:solidFill>
                    <a:srgbClr val="FFFFFF"/>
                  </a:solidFill>
                </a:uFill>
                <a:latin typeface="Verdana"/>
                <a:ea typeface="ＭＳ Ｐゴシック"/>
              </a:rPr>
              <a:t> and </a:t>
            </a:r>
            <a:r>
              <a:rPr lang="da-DK" sz="1800" b="1" strike="noStrike" spc="-1" dirty="0" err="1">
                <a:solidFill>
                  <a:srgbClr val="000000"/>
                </a:solidFill>
                <a:uFill>
                  <a:solidFill>
                    <a:srgbClr val="FFFFFF"/>
                  </a:solidFill>
                </a:uFill>
                <a:latin typeface="Verdana"/>
                <a:ea typeface="ＭＳ Ｐゴシック"/>
              </a:rPr>
              <a:t>surface</a:t>
            </a:r>
            <a:r>
              <a:rPr lang="da-DK" sz="1800" b="1" strike="noStrike" spc="-1" dirty="0">
                <a:solidFill>
                  <a:srgbClr val="000000"/>
                </a:solidFill>
                <a:uFill>
                  <a:solidFill>
                    <a:srgbClr val="FFFFFF"/>
                  </a:solidFill>
                </a:uFill>
                <a:latin typeface="Verdana"/>
                <a:ea typeface="ＭＳ Ｐゴシック"/>
              </a:rPr>
              <a:t> </a:t>
            </a:r>
            <a:r>
              <a:rPr lang="da-DK" sz="1800" b="1" strike="noStrike" spc="-1" dirty="0" err="1">
                <a:solidFill>
                  <a:srgbClr val="000000"/>
                </a:solidFill>
                <a:uFill>
                  <a:solidFill>
                    <a:srgbClr val="FFFFFF"/>
                  </a:solidFill>
                </a:uFill>
                <a:latin typeface="Verdana"/>
                <a:ea typeface="ＭＳ Ｐゴシック"/>
              </a:rPr>
              <a:t>water</a:t>
            </a:r>
            <a:r>
              <a:rPr lang="da-DK" sz="1800" b="1" strike="noStrike" spc="-1" dirty="0">
                <a:solidFill>
                  <a:srgbClr val="000000"/>
                </a:solidFill>
                <a:uFill>
                  <a:solidFill>
                    <a:srgbClr val="FFFFFF"/>
                  </a:solidFill>
                </a:uFill>
                <a:latin typeface="Verdana"/>
                <a:ea typeface="ＭＳ Ｐゴシック"/>
              </a:rPr>
              <a:t> </a:t>
            </a:r>
            <a:r>
              <a:rPr lang="da-DK" sz="1800" b="1" strike="noStrike" spc="-1" dirty="0" err="1">
                <a:solidFill>
                  <a:srgbClr val="000000"/>
                </a:solidFill>
                <a:uFill>
                  <a:solidFill>
                    <a:srgbClr val="FFFFFF"/>
                  </a:solidFill>
                </a:uFill>
                <a:latin typeface="Verdana"/>
                <a:ea typeface="ＭＳ Ｐゴシック"/>
              </a:rPr>
              <a:t>flood</a:t>
            </a:r>
            <a:r>
              <a:rPr lang="da-DK" sz="1800" b="1" strike="noStrike" spc="-1" dirty="0">
                <a:solidFill>
                  <a:srgbClr val="000000"/>
                </a:solidFill>
                <a:uFill>
                  <a:solidFill>
                    <a:srgbClr val="FFFFFF"/>
                  </a:solidFill>
                </a:uFill>
                <a:latin typeface="Verdana"/>
                <a:ea typeface="ＭＳ Ｐゴシック"/>
              </a:rPr>
              <a:t> </a:t>
            </a:r>
            <a:r>
              <a:rPr lang="da-DK" sz="1800" b="1" strike="noStrike" spc="-1" dirty="0" err="1">
                <a:solidFill>
                  <a:srgbClr val="000000"/>
                </a:solidFill>
                <a:uFill>
                  <a:solidFill>
                    <a:srgbClr val="FFFFFF"/>
                  </a:solidFill>
                </a:uFill>
                <a:latin typeface="Verdana"/>
                <a:ea typeface="ＭＳ Ｐゴシック"/>
              </a:rPr>
              <a:t>risk</a:t>
            </a:r>
            <a:r>
              <a:rPr lang="da-DK" sz="1800" b="1" strike="noStrike" spc="-1" dirty="0">
                <a:solidFill>
                  <a:srgbClr val="000000"/>
                </a:solidFill>
                <a:uFill>
                  <a:solidFill>
                    <a:srgbClr val="FFFFFF"/>
                  </a:solidFill>
                </a:uFill>
                <a:latin typeface="Verdana"/>
                <a:ea typeface="ＭＳ Ｐゴシック"/>
              </a:rPr>
              <a:t> </a:t>
            </a:r>
            <a:r>
              <a:rPr lang="da-DK" sz="1800" b="1" strike="noStrike" spc="-1" dirty="0" err="1">
                <a:solidFill>
                  <a:srgbClr val="000000"/>
                </a:solidFill>
                <a:uFill>
                  <a:solidFill>
                    <a:srgbClr val="FFFFFF"/>
                  </a:solidFill>
                </a:uFill>
                <a:latin typeface="Verdana"/>
                <a:ea typeface="ＭＳ Ｐゴシック"/>
              </a:rPr>
              <a:t>assessment</a:t>
            </a:r>
            <a:r>
              <a:rPr lang="da-DK" sz="1800" b="1" strike="noStrike" spc="-1" dirty="0">
                <a:solidFill>
                  <a:srgbClr val="000000"/>
                </a:solidFill>
                <a:uFill>
                  <a:solidFill>
                    <a:srgbClr val="FFFFFF"/>
                  </a:solidFill>
                </a:uFill>
                <a:latin typeface="Verdana"/>
                <a:ea typeface="ＭＳ Ｐゴシック"/>
              </a:rPr>
              <a:t> model for </a:t>
            </a:r>
            <a:r>
              <a:rPr lang="da-DK" sz="1800" b="1" strike="noStrike" spc="-1" dirty="0" err="1">
                <a:solidFill>
                  <a:srgbClr val="000000"/>
                </a:solidFill>
                <a:uFill>
                  <a:solidFill>
                    <a:srgbClr val="FFFFFF"/>
                  </a:solidFill>
                </a:uFill>
                <a:latin typeface="Verdana"/>
                <a:ea typeface="ＭＳ Ｐゴシック"/>
              </a:rPr>
              <a:t>analysing</a:t>
            </a:r>
            <a:r>
              <a:rPr lang="da-DK" sz="1800" b="1" strike="noStrike" spc="-1" dirty="0">
                <a:solidFill>
                  <a:srgbClr val="000000"/>
                </a:solidFill>
                <a:uFill>
                  <a:solidFill>
                    <a:srgbClr val="FFFFFF"/>
                  </a:solidFill>
                </a:uFill>
                <a:latin typeface="Verdana"/>
                <a:ea typeface="ＭＳ Ｐゴシック"/>
              </a:rPr>
              <a:t> urban </a:t>
            </a:r>
            <a:r>
              <a:rPr lang="da-DK" sz="1800" b="1" strike="noStrike" spc="-1" dirty="0" err="1">
                <a:solidFill>
                  <a:srgbClr val="000000"/>
                </a:solidFill>
                <a:uFill>
                  <a:solidFill>
                    <a:srgbClr val="FFFFFF"/>
                  </a:solidFill>
                </a:uFill>
                <a:latin typeface="Verdana"/>
                <a:ea typeface="ＭＳ Ｐゴシック"/>
              </a:rPr>
              <a:t>climate</a:t>
            </a:r>
            <a:r>
              <a:rPr lang="da-DK" sz="1800" b="1" strike="noStrike" spc="-1" dirty="0">
                <a:solidFill>
                  <a:srgbClr val="000000"/>
                </a:solidFill>
                <a:uFill>
                  <a:solidFill>
                    <a:srgbClr val="FFFFFF"/>
                  </a:solidFill>
                </a:uFill>
                <a:latin typeface="Verdana"/>
                <a:ea typeface="ＭＳ Ｐゴシック"/>
              </a:rPr>
              <a:t> </a:t>
            </a:r>
            <a:r>
              <a:rPr lang="da-DK" sz="1800" b="1" strike="noStrike" spc="-1" dirty="0" err="1">
                <a:solidFill>
                  <a:srgbClr val="000000"/>
                </a:solidFill>
                <a:uFill>
                  <a:solidFill>
                    <a:srgbClr val="FFFFFF"/>
                  </a:solidFill>
                </a:uFill>
                <a:latin typeface="Verdana"/>
                <a:ea typeface="ＭＳ Ｐゴシック"/>
              </a:rPr>
              <a:t>change</a:t>
            </a:r>
            <a:r>
              <a:rPr lang="da-DK" sz="1800" b="1" strike="noStrike" spc="-1" dirty="0">
                <a:solidFill>
                  <a:srgbClr val="000000"/>
                </a:solidFill>
                <a:uFill>
                  <a:solidFill>
                    <a:srgbClr val="FFFFFF"/>
                  </a:solidFill>
                </a:uFill>
                <a:latin typeface="Verdana"/>
                <a:ea typeface="ＭＳ Ｐゴシック"/>
              </a:rPr>
              <a:t> adaptation measures for Odense city centre and Skibhus </a:t>
            </a:r>
            <a:r>
              <a:rPr lang="da-DK" sz="1800" b="1" strike="noStrike" spc="-1" dirty="0" err="1">
                <a:solidFill>
                  <a:srgbClr val="000000"/>
                </a:solidFill>
                <a:uFill>
                  <a:solidFill>
                    <a:srgbClr val="FFFFFF"/>
                  </a:solidFill>
                </a:uFill>
                <a:latin typeface="Verdana"/>
                <a:ea typeface="ＭＳ Ｐゴシック"/>
              </a:rPr>
              <a:t>area</a:t>
            </a:r>
            <a:r>
              <a:rPr lang="da-DK" sz="1800" b="1" strike="noStrike" spc="-1" dirty="0">
                <a:solidFill>
                  <a:srgbClr val="000000"/>
                </a:solidFill>
                <a:uFill>
                  <a:solidFill>
                    <a:srgbClr val="FFFFFF"/>
                  </a:solidFill>
                </a:uFill>
                <a:latin typeface="Verdana"/>
                <a:ea typeface="ＭＳ Ｐゴシック"/>
              </a:rPr>
              <a:t> (Øyvind/CPH </a:t>
            </a:r>
            <a:r>
              <a:rPr lang="da-DK" sz="1800" b="1" strike="noStrike" spc="-1" dirty="0" err="1">
                <a:solidFill>
                  <a:srgbClr val="000000"/>
                </a:solidFill>
                <a:uFill>
                  <a:solidFill>
                    <a:srgbClr val="FFFFFF"/>
                  </a:solidFill>
                </a:uFill>
                <a:latin typeface="Verdana"/>
                <a:ea typeface="ＭＳ Ｐゴシック"/>
              </a:rPr>
              <a:t>University</a:t>
            </a:r>
            <a:r>
              <a:rPr lang="da-DK" sz="1800" b="1" strike="noStrike" spc="-1" dirty="0">
                <a:solidFill>
                  <a:srgbClr val="000000"/>
                </a:solidFill>
                <a:uFill>
                  <a:solidFill>
                    <a:srgbClr val="FFFFFF"/>
                  </a:solidFill>
                </a:uFill>
                <a:latin typeface="Verdana"/>
                <a:ea typeface="ＭＳ Ｐゴシック"/>
              </a:rPr>
              <a:t>-GEUS)</a:t>
            </a:r>
            <a:r>
              <a:rPr lang="da-DK" sz="2000" b="0" strike="noStrike" spc="-1" dirty="0">
                <a:solidFill>
                  <a:srgbClr val="000000"/>
                </a:solidFill>
                <a:uFill>
                  <a:solidFill>
                    <a:srgbClr val="FFFFFF"/>
                  </a:solidFill>
                </a:uFill>
                <a:latin typeface="Verdana"/>
                <a:ea typeface="ＭＳ Ｐゴシック"/>
              </a:rPr>
              <a:t>
</a:t>
            </a:r>
            <a:endParaRPr lang="da-DK" sz="2400" b="0" strike="noStrike" spc="-1" dirty="0">
              <a:solidFill>
                <a:srgbClr val="000000"/>
              </a:solidFill>
              <a:uFill>
                <a:solidFill>
                  <a:srgbClr val="FFFFFF"/>
                </a:solidFill>
              </a:uFill>
              <a:latin typeface="Arial"/>
            </a:endParaRPr>
          </a:p>
        </p:txBody>
      </p:sp>
      <p:sp>
        <p:nvSpPr>
          <p:cNvPr id="156" name="TextShape 2"/>
          <p:cNvSpPr txBox="1"/>
          <p:nvPr/>
        </p:nvSpPr>
        <p:spPr>
          <a:xfrm>
            <a:off x="8737200" y="6288120"/>
            <a:ext cx="2844360" cy="364680"/>
          </a:xfrm>
          <a:prstGeom prst="rect">
            <a:avLst/>
          </a:prstGeom>
          <a:noFill/>
          <a:ln>
            <a:noFill/>
          </a:ln>
        </p:spPr>
        <p:txBody>
          <a:bodyPr anchor="ctr"/>
          <a:lstStyle/>
          <a:p>
            <a:pPr algn="r">
              <a:lnSpc>
                <a:spcPct val="100000"/>
              </a:lnSpc>
            </a:pPr>
            <a:fld id="{B297148E-57C9-4ABD-96B8-E1FD4AF84117}" type="slidenum">
              <a:rPr lang="en-GB" sz="1200" b="0" strike="noStrike" spc="-1">
                <a:solidFill>
                  <a:srgbClr val="898989"/>
                </a:solidFill>
                <a:uFill>
                  <a:solidFill>
                    <a:srgbClr val="FFFFFF"/>
                  </a:solidFill>
                </a:uFill>
                <a:latin typeface="Calibri"/>
                <a:ea typeface="ＭＳ Ｐゴシック"/>
              </a:rPr>
              <a:t>15</a:t>
            </a:fld>
            <a:endParaRPr lang="en-GB" sz="1200" b="0" strike="noStrike" spc="-1">
              <a:solidFill>
                <a:srgbClr val="000000"/>
              </a:solidFill>
              <a:uFill>
                <a:solidFill>
                  <a:srgbClr val="FFFFFF"/>
                </a:solidFill>
              </a:uFill>
              <a:latin typeface="Times New Roman"/>
            </a:endParaRPr>
          </a:p>
        </p:txBody>
      </p:sp>
      <p:pic>
        <p:nvPicPr>
          <p:cNvPr id="157" name="Billede 5"/>
          <p:cNvPicPr/>
          <p:nvPr/>
        </p:nvPicPr>
        <p:blipFill>
          <a:blip r:embed="rId4"/>
          <a:stretch/>
        </p:blipFill>
        <p:spPr>
          <a:xfrm>
            <a:off x="2506585" y="4075727"/>
            <a:ext cx="3034810" cy="2341690"/>
          </a:xfrm>
          <a:prstGeom prst="rect">
            <a:avLst/>
          </a:prstGeom>
          <a:ln>
            <a:noFill/>
          </a:ln>
        </p:spPr>
      </p:pic>
      <p:sp>
        <p:nvSpPr>
          <p:cNvPr id="159" name="CustomShape 3"/>
          <p:cNvSpPr/>
          <p:nvPr/>
        </p:nvSpPr>
        <p:spPr>
          <a:xfrm>
            <a:off x="4449" y="4381169"/>
            <a:ext cx="2518920" cy="1005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GB" sz="2000" b="0" strike="noStrike" spc="-1" dirty="0">
                <a:solidFill>
                  <a:srgbClr val="000000"/>
                </a:solidFill>
                <a:uFill>
                  <a:solidFill>
                    <a:srgbClr val="FFFFFF"/>
                  </a:solidFill>
                </a:uFill>
                <a:latin typeface="Arial"/>
                <a:ea typeface="ＭＳ Ｐゴシック"/>
              </a:rPr>
              <a:t>Simulated depth to</a:t>
            </a:r>
            <a:endParaRPr lang="en-GB" sz="2400" b="0" strike="noStrike" spc="-1" dirty="0">
              <a:solidFill>
                <a:srgbClr val="000000"/>
              </a:solidFill>
              <a:uFill>
                <a:solidFill>
                  <a:srgbClr val="FFFFFF"/>
                </a:solidFill>
              </a:uFill>
              <a:latin typeface="Arial"/>
            </a:endParaRPr>
          </a:p>
          <a:p>
            <a:pPr>
              <a:lnSpc>
                <a:spcPct val="100000"/>
              </a:lnSpc>
            </a:pPr>
            <a:r>
              <a:rPr lang="en-GB" sz="2000" b="0" strike="noStrike" spc="-1" dirty="0">
                <a:solidFill>
                  <a:srgbClr val="000000"/>
                </a:solidFill>
                <a:uFill>
                  <a:solidFill>
                    <a:srgbClr val="FFFFFF"/>
                  </a:solidFill>
                </a:uFill>
                <a:latin typeface="Arial"/>
                <a:ea typeface="ＭＳ Ｐゴシック"/>
              </a:rPr>
              <a:t>shallow groundwater</a:t>
            </a:r>
            <a:endParaRPr lang="en-GB" sz="2400" b="0" strike="noStrike" spc="-1" dirty="0">
              <a:solidFill>
                <a:srgbClr val="000000"/>
              </a:solidFill>
              <a:uFill>
                <a:solidFill>
                  <a:srgbClr val="FFFFFF"/>
                </a:solidFill>
              </a:uFill>
              <a:latin typeface="Arial"/>
            </a:endParaRPr>
          </a:p>
          <a:p>
            <a:pPr>
              <a:lnSpc>
                <a:spcPct val="100000"/>
              </a:lnSpc>
            </a:pPr>
            <a:r>
              <a:rPr lang="en-GB" sz="2000" b="0" strike="noStrike" spc="-1" dirty="0">
                <a:solidFill>
                  <a:srgbClr val="000000"/>
                </a:solidFill>
                <a:uFill>
                  <a:solidFill>
                    <a:srgbClr val="FFFFFF"/>
                  </a:solidFill>
                </a:uFill>
                <a:latin typeface="Arial"/>
                <a:ea typeface="ＭＳ Ｐゴシック"/>
              </a:rPr>
              <a:t>level</a:t>
            </a:r>
            <a:endParaRPr lang="en-GB" sz="2400" b="0" strike="noStrike" spc="-1" dirty="0">
              <a:solidFill>
                <a:srgbClr val="000000"/>
              </a:solidFill>
              <a:uFill>
                <a:solidFill>
                  <a:srgbClr val="FFFFFF"/>
                </a:solidFill>
              </a:uFill>
              <a:latin typeface="Arial"/>
            </a:endParaRPr>
          </a:p>
        </p:txBody>
      </p:sp>
      <p:sp>
        <p:nvSpPr>
          <p:cNvPr id="160" name="CustomShape 4"/>
          <p:cNvSpPr/>
          <p:nvPr/>
        </p:nvSpPr>
        <p:spPr>
          <a:xfrm>
            <a:off x="2494486" y="6340061"/>
            <a:ext cx="294120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GB" sz="2000" b="0" strike="noStrike" spc="-1" dirty="0">
                <a:solidFill>
                  <a:srgbClr val="000000"/>
                </a:solidFill>
                <a:uFill>
                  <a:solidFill>
                    <a:srgbClr val="FFFFFF"/>
                  </a:solidFill>
                </a:uFill>
                <a:latin typeface="Arial"/>
                <a:ea typeface="ＭＳ Ｐゴシック"/>
              </a:rPr>
              <a:t>Land use for model area</a:t>
            </a:r>
            <a:endParaRPr lang="en-GB" sz="2400" b="0" strike="noStrike" spc="-1" dirty="0">
              <a:solidFill>
                <a:srgbClr val="000000"/>
              </a:solidFill>
              <a:uFill>
                <a:solidFill>
                  <a:srgbClr val="FFFFFF"/>
                </a:solidFill>
              </a:uFill>
              <a:latin typeface="Arial"/>
            </a:endParaRPr>
          </a:p>
        </p:txBody>
      </p:sp>
      <p:sp>
        <p:nvSpPr>
          <p:cNvPr id="161" name="CustomShape 5"/>
          <p:cNvSpPr/>
          <p:nvPr/>
        </p:nvSpPr>
        <p:spPr>
          <a:xfrm>
            <a:off x="5795448" y="4381169"/>
            <a:ext cx="269424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GB" sz="2000" b="0" strike="noStrike" spc="-1" dirty="0">
                <a:solidFill>
                  <a:srgbClr val="000000"/>
                </a:solidFill>
                <a:uFill>
                  <a:solidFill>
                    <a:srgbClr val="FFFFFF"/>
                  </a:solidFill>
                </a:uFill>
                <a:latin typeface="Arial"/>
                <a:ea typeface="ＭＳ Ｐゴシック"/>
              </a:rPr>
              <a:t>Paved area </a:t>
            </a:r>
          </a:p>
          <a:p>
            <a:pPr>
              <a:lnSpc>
                <a:spcPct val="100000"/>
              </a:lnSpc>
            </a:pPr>
            <a:r>
              <a:rPr lang="en-GB" sz="2000" b="0" strike="noStrike" spc="-1" dirty="0">
                <a:solidFill>
                  <a:srgbClr val="000000"/>
                </a:solidFill>
                <a:uFill>
                  <a:solidFill>
                    <a:srgbClr val="FFFFFF"/>
                  </a:solidFill>
                </a:uFill>
                <a:latin typeface="Arial"/>
                <a:ea typeface="ＭＳ Ｐゴシック"/>
              </a:rPr>
              <a:t>coefficient</a:t>
            </a:r>
            <a:endParaRPr lang="en-GB" sz="2400" b="0" strike="noStrike" spc="-1" dirty="0">
              <a:solidFill>
                <a:srgbClr val="000000"/>
              </a:solidFill>
              <a:uFill>
                <a:solidFill>
                  <a:srgbClr val="FFFFFF"/>
                </a:solidFill>
              </a:uFill>
              <a:latin typeface="Arial"/>
            </a:endParaRPr>
          </a:p>
        </p:txBody>
      </p:sp>
      <p:pic>
        <p:nvPicPr>
          <p:cNvPr id="162" name="Picture 11"/>
          <p:cNvPicPr/>
          <p:nvPr/>
        </p:nvPicPr>
        <p:blipFill>
          <a:blip r:embed="rId5"/>
          <a:srcRect r="71492"/>
          <a:stretch/>
        </p:blipFill>
        <p:spPr>
          <a:xfrm>
            <a:off x="11277360" y="5890320"/>
            <a:ext cx="914040" cy="774720"/>
          </a:xfrm>
          <a:prstGeom prst="rect">
            <a:avLst/>
          </a:prstGeom>
          <a:ln>
            <a:noFill/>
          </a:ln>
        </p:spPr>
      </p:pic>
      <p:sp>
        <p:nvSpPr>
          <p:cNvPr id="2" name="Rektangel 1"/>
          <p:cNvSpPr/>
          <p:nvPr/>
        </p:nvSpPr>
        <p:spPr>
          <a:xfrm>
            <a:off x="6607534" y="1949400"/>
            <a:ext cx="5289667" cy="4834144"/>
          </a:xfrm>
          <a:prstGeom prst="rect">
            <a:avLst/>
          </a:prstGeom>
        </p:spPr>
        <p:txBody>
          <a:bodyPr wrap="square">
            <a:spAutoFit/>
          </a:bodyPr>
          <a:lstStyle/>
          <a:p>
            <a:pPr marL="1200150" indent="-285750">
              <a:lnSpc>
                <a:spcPct val="107000"/>
              </a:lnSpc>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study illustrated that forced infiltration of rain water from paved areas will lead to a severe increase of the groundwater level close to the infiltration basins. </a:t>
            </a:r>
          </a:p>
          <a:p>
            <a:pPr marL="1200150" indent="-285750">
              <a:lnSpc>
                <a:spcPct val="107000"/>
              </a:lnSpc>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geology seem to make a large impact, and a high hydraulic conductivity is needed “to spread” the infiltrated water. </a:t>
            </a:r>
          </a:p>
          <a:p>
            <a:pPr marL="1200150" indent="-285750">
              <a:lnSpc>
                <a:spcPct val="107000"/>
              </a:lnSpc>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Rise of the groundwater level up to one meter modelled in Odense area due to increased winter precipitation, and increased sea level of a similar magnitude near is expected, and proper measures for combating these present and </a:t>
            </a:r>
          </a:p>
          <a:p>
            <a:pPr marL="914400">
              <a:lnSpc>
                <a:spcPct val="107000"/>
              </a:lnSpc>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future risks are required</a:t>
            </a:r>
          </a:p>
          <a:p>
            <a:pPr marL="914400">
              <a:lnSpc>
                <a:spcPct val="107000"/>
              </a:lnSpc>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da-DK"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extShape 1"/>
          <p:cNvSpPr txBox="1"/>
          <p:nvPr/>
        </p:nvSpPr>
        <p:spPr>
          <a:xfrm>
            <a:off x="609480" y="905040"/>
            <a:ext cx="10972440" cy="779040"/>
          </a:xfrm>
          <a:prstGeom prst="rect">
            <a:avLst/>
          </a:prstGeom>
          <a:noFill/>
          <a:ln>
            <a:noFill/>
          </a:ln>
        </p:spPr>
        <p:txBody>
          <a:bodyPr anchor="ctr"/>
          <a:lstStyle/>
          <a:p>
            <a:pPr algn="ctr">
              <a:lnSpc>
                <a:spcPct val="100000"/>
              </a:lnSpc>
            </a:pPr>
            <a:r>
              <a:rPr lang="da-DK" sz="1800" b="1" strike="noStrike" spc="-1" dirty="0">
                <a:solidFill>
                  <a:srgbClr val="000000"/>
                </a:solidFill>
                <a:uFill>
                  <a:solidFill>
                    <a:srgbClr val="FFFFFF"/>
                  </a:solidFill>
                </a:uFill>
                <a:latin typeface="Verdana"/>
                <a:ea typeface="ＭＳ Ｐゴシック"/>
              </a:rPr>
              <a:t>Analysis of time series data on </a:t>
            </a:r>
            <a:r>
              <a:rPr lang="da-DK" sz="1800" b="1" strike="noStrike" spc="-1" dirty="0" err="1">
                <a:solidFill>
                  <a:srgbClr val="000000"/>
                </a:solidFill>
                <a:uFill>
                  <a:solidFill>
                    <a:srgbClr val="FFFFFF"/>
                  </a:solidFill>
                </a:uFill>
                <a:latin typeface="Verdana"/>
                <a:ea typeface="ＭＳ Ｐゴシック"/>
              </a:rPr>
              <a:t>water</a:t>
            </a:r>
            <a:r>
              <a:rPr lang="da-DK" sz="1800" b="1" strike="noStrike" spc="-1" dirty="0">
                <a:solidFill>
                  <a:srgbClr val="000000"/>
                </a:solidFill>
                <a:uFill>
                  <a:solidFill>
                    <a:srgbClr val="FFFFFF"/>
                  </a:solidFill>
                </a:uFill>
                <a:latin typeface="Verdana"/>
                <a:ea typeface="ＭＳ Ｐゴシック"/>
              </a:rPr>
              <a:t> </a:t>
            </a:r>
            <a:r>
              <a:rPr lang="da-DK" sz="1800" b="1" strike="noStrike" spc="-1" dirty="0" err="1">
                <a:solidFill>
                  <a:srgbClr val="000000"/>
                </a:solidFill>
                <a:uFill>
                  <a:solidFill>
                    <a:srgbClr val="FFFFFF"/>
                  </a:solidFill>
                </a:uFill>
                <a:latin typeface="Verdana"/>
                <a:ea typeface="ＭＳ Ｐゴシック"/>
              </a:rPr>
              <a:t>level</a:t>
            </a:r>
            <a:r>
              <a:rPr lang="da-DK" sz="1800" b="1" strike="noStrike" spc="-1" dirty="0">
                <a:solidFill>
                  <a:srgbClr val="000000"/>
                </a:solidFill>
                <a:uFill>
                  <a:solidFill>
                    <a:srgbClr val="FFFFFF"/>
                  </a:solidFill>
                </a:uFill>
                <a:latin typeface="Verdana"/>
                <a:ea typeface="ＭＳ Ｐゴシック"/>
              </a:rPr>
              <a:t> in Odense </a:t>
            </a:r>
            <a:r>
              <a:rPr lang="da-DK" sz="1800" b="1" strike="noStrike" spc="-1" dirty="0" err="1">
                <a:solidFill>
                  <a:srgbClr val="000000"/>
                </a:solidFill>
                <a:uFill>
                  <a:solidFill>
                    <a:srgbClr val="FFFFFF"/>
                  </a:solidFill>
                </a:uFill>
                <a:latin typeface="Verdana"/>
                <a:ea typeface="ＭＳ Ｐゴシック"/>
              </a:rPr>
              <a:t>fiord</a:t>
            </a:r>
            <a:r>
              <a:rPr lang="da-DK" sz="1800" b="1" strike="noStrike" spc="-1" dirty="0">
                <a:solidFill>
                  <a:srgbClr val="000000"/>
                </a:solidFill>
                <a:uFill>
                  <a:solidFill>
                    <a:srgbClr val="FFFFFF"/>
                  </a:solidFill>
                </a:uFill>
                <a:latin typeface="Verdana"/>
                <a:ea typeface="ＭＳ Ｐゴシック"/>
              </a:rPr>
              <a:t> and river system in </a:t>
            </a:r>
            <a:r>
              <a:rPr lang="da-DK" sz="1800" b="1" strike="noStrike" spc="-1" dirty="0" err="1">
                <a:solidFill>
                  <a:srgbClr val="000000"/>
                </a:solidFill>
                <a:uFill>
                  <a:solidFill>
                    <a:srgbClr val="FFFFFF"/>
                  </a:solidFill>
                </a:uFill>
                <a:latin typeface="Verdana"/>
                <a:ea typeface="ＭＳ Ｐゴシック"/>
              </a:rPr>
              <a:t>order</a:t>
            </a:r>
            <a:r>
              <a:rPr lang="da-DK" sz="1800" b="1" strike="noStrike" spc="-1" dirty="0">
                <a:solidFill>
                  <a:srgbClr val="000000"/>
                </a:solidFill>
                <a:uFill>
                  <a:solidFill>
                    <a:srgbClr val="FFFFFF"/>
                  </a:solidFill>
                </a:uFill>
                <a:latin typeface="Verdana"/>
                <a:ea typeface="ＭＳ Ｐゴシック"/>
              </a:rPr>
              <a:t> to provide </a:t>
            </a:r>
            <a:r>
              <a:rPr lang="da-DK" sz="1800" b="1" strike="noStrike" spc="-1" dirty="0" err="1">
                <a:solidFill>
                  <a:srgbClr val="000000"/>
                </a:solidFill>
                <a:uFill>
                  <a:solidFill>
                    <a:srgbClr val="FFFFFF"/>
                  </a:solidFill>
                </a:uFill>
                <a:latin typeface="Verdana"/>
                <a:ea typeface="ＭＳ Ｐゴシック"/>
              </a:rPr>
              <a:t>flooding</a:t>
            </a:r>
            <a:r>
              <a:rPr lang="da-DK" sz="1800" b="1" strike="noStrike" spc="-1" dirty="0">
                <a:solidFill>
                  <a:srgbClr val="000000"/>
                </a:solidFill>
                <a:uFill>
                  <a:solidFill>
                    <a:srgbClr val="FFFFFF"/>
                  </a:solidFill>
                </a:uFill>
                <a:latin typeface="Verdana"/>
                <a:ea typeface="ＭＳ Ｐゴシック"/>
              </a:rPr>
              <a:t> </a:t>
            </a:r>
            <a:r>
              <a:rPr lang="da-DK" sz="1800" b="1" strike="noStrike" spc="-1" dirty="0" err="1">
                <a:solidFill>
                  <a:srgbClr val="000000"/>
                </a:solidFill>
                <a:uFill>
                  <a:solidFill>
                    <a:srgbClr val="FFFFFF"/>
                  </a:solidFill>
                </a:uFill>
                <a:latin typeface="Verdana"/>
                <a:ea typeface="ＭＳ Ｐゴシック"/>
              </a:rPr>
              <a:t>risk</a:t>
            </a:r>
            <a:r>
              <a:rPr lang="da-DK" sz="1800" b="1" strike="noStrike" spc="-1" dirty="0">
                <a:solidFill>
                  <a:srgbClr val="000000"/>
                </a:solidFill>
                <a:uFill>
                  <a:solidFill>
                    <a:srgbClr val="FFFFFF"/>
                  </a:solidFill>
                </a:uFill>
                <a:latin typeface="Verdana"/>
                <a:ea typeface="ＭＳ Ｐゴシック"/>
              </a:rPr>
              <a:t> </a:t>
            </a:r>
            <a:r>
              <a:rPr lang="da-DK" sz="1800" b="1" strike="noStrike" spc="-1" dirty="0" err="1">
                <a:solidFill>
                  <a:srgbClr val="000000"/>
                </a:solidFill>
                <a:uFill>
                  <a:solidFill>
                    <a:srgbClr val="FFFFFF"/>
                  </a:solidFill>
                </a:uFill>
                <a:latin typeface="Verdana"/>
                <a:ea typeface="ＭＳ Ｐゴシック"/>
              </a:rPr>
              <a:t>assessment</a:t>
            </a:r>
            <a:r>
              <a:rPr lang="da-DK" sz="1800" b="1" strike="noStrike" spc="-1" dirty="0">
                <a:solidFill>
                  <a:srgbClr val="000000"/>
                </a:solidFill>
                <a:uFill>
                  <a:solidFill>
                    <a:srgbClr val="FFFFFF"/>
                  </a:solidFill>
                </a:uFill>
                <a:latin typeface="Verdana"/>
                <a:ea typeface="ＭＳ Ｐゴシック"/>
              </a:rPr>
              <a:t> for </a:t>
            </a:r>
            <a:r>
              <a:rPr lang="da-DK" sz="1800" b="1" strike="noStrike" spc="-1" dirty="0" err="1">
                <a:solidFill>
                  <a:srgbClr val="000000"/>
                </a:solidFill>
                <a:uFill>
                  <a:solidFill>
                    <a:srgbClr val="FFFFFF"/>
                  </a:solidFill>
                </a:uFill>
                <a:latin typeface="Verdana"/>
                <a:ea typeface="ＭＳ Ｐゴシック"/>
              </a:rPr>
              <a:t>concurrent</a:t>
            </a:r>
            <a:r>
              <a:rPr lang="da-DK" sz="1800" b="1" strike="noStrike" spc="-1" dirty="0">
                <a:solidFill>
                  <a:srgbClr val="000000"/>
                </a:solidFill>
                <a:uFill>
                  <a:solidFill>
                    <a:srgbClr val="FFFFFF"/>
                  </a:solidFill>
                </a:uFill>
                <a:latin typeface="Verdana"/>
                <a:ea typeface="ＭＳ Ｐゴシック"/>
              </a:rPr>
              <a:t> events: storm </a:t>
            </a:r>
            <a:r>
              <a:rPr lang="da-DK" sz="1800" b="1" strike="noStrike" spc="-1" dirty="0" err="1">
                <a:solidFill>
                  <a:srgbClr val="000000"/>
                </a:solidFill>
                <a:uFill>
                  <a:solidFill>
                    <a:srgbClr val="FFFFFF"/>
                  </a:solidFill>
                </a:uFill>
                <a:latin typeface="Verdana"/>
                <a:ea typeface="ＭＳ Ｐゴシック"/>
              </a:rPr>
              <a:t>surges</a:t>
            </a:r>
            <a:r>
              <a:rPr lang="da-DK" sz="1800" b="1" strike="noStrike" spc="-1" dirty="0">
                <a:solidFill>
                  <a:srgbClr val="000000"/>
                </a:solidFill>
                <a:uFill>
                  <a:solidFill>
                    <a:srgbClr val="FFFFFF"/>
                  </a:solidFill>
                </a:uFill>
                <a:latin typeface="Verdana"/>
                <a:ea typeface="ＭＳ Ｐゴシック"/>
              </a:rPr>
              <a:t> and river </a:t>
            </a:r>
            <a:r>
              <a:rPr lang="da-DK" sz="1800" b="1" strike="noStrike" spc="-1" dirty="0" err="1">
                <a:solidFill>
                  <a:srgbClr val="000000"/>
                </a:solidFill>
                <a:uFill>
                  <a:solidFill>
                    <a:srgbClr val="FFFFFF"/>
                  </a:solidFill>
                </a:uFill>
                <a:latin typeface="Verdana"/>
                <a:ea typeface="ＭＳ Ｐゴシック"/>
              </a:rPr>
              <a:t>flooding</a:t>
            </a:r>
            <a:r>
              <a:rPr lang="da-DK" sz="1800" b="1" strike="noStrike" spc="-1" dirty="0">
                <a:solidFill>
                  <a:srgbClr val="000000"/>
                </a:solidFill>
                <a:uFill>
                  <a:solidFill>
                    <a:srgbClr val="FFFFFF"/>
                  </a:solidFill>
                </a:uFill>
                <a:latin typeface="Verdana"/>
                <a:ea typeface="ＭＳ Ｐゴシック"/>
              </a:rPr>
              <a:t> (Andrew/CPH </a:t>
            </a:r>
            <a:r>
              <a:rPr lang="da-DK" sz="1800" b="1" strike="noStrike" spc="-1" dirty="0" err="1">
                <a:solidFill>
                  <a:srgbClr val="000000"/>
                </a:solidFill>
                <a:uFill>
                  <a:solidFill>
                    <a:srgbClr val="FFFFFF"/>
                  </a:solidFill>
                </a:uFill>
                <a:latin typeface="Verdana"/>
                <a:ea typeface="ＭＳ Ｐゴシック"/>
              </a:rPr>
              <a:t>University</a:t>
            </a:r>
            <a:r>
              <a:rPr lang="da-DK" sz="1800" b="1" strike="noStrike" spc="-1" dirty="0">
                <a:solidFill>
                  <a:srgbClr val="000000"/>
                </a:solidFill>
                <a:uFill>
                  <a:solidFill>
                    <a:srgbClr val="FFFFFF"/>
                  </a:solidFill>
                </a:uFill>
                <a:latin typeface="Verdana"/>
                <a:ea typeface="ＭＳ Ｐゴシック"/>
              </a:rPr>
              <a:t>-GEUS)</a:t>
            </a:r>
            <a:r>
              <a:rPr lang="da-DK" sz="2000" b="0" strike="noStrike" spc="-1" dirty="0">
                <a:solidFill>
                  <a:srgbClr val="000000"/>
                </a:solidFill>
                <a:uFill>
                  <a:solidFill>
                    <a:srgbClr val="FFFFFF"/>
                  </a:solidFill>
                </a:uFill>
                <a:latin typeface="Verdana"/>
                <a:ea typeface="ＭＳ Ｐゴシック"/>
              </a:rPr>
              <a:t>
</a:t>
            </a:r>
            <a:endParaRPr lang="da-DK" sz="2400" b="0" strike="noStrike" spc="-1" dirty="0">
              <a:solidFill>
                <a:srgbClr val="000000"/>
              </a:solidFill>
              <a:uFill>
                <a:solidFill>
                  <a:srgbClr val="FFFFFF"/>
                </a:solidFill>
              </a:uFill>
              <a:latin typeface="Arial"/>
            </a:endParaRPr>
          </a:p>
        </p:txBody>
      </p:sp>
      <p:sp>
        <p:nvSpPr>
          <p:cNvPr id="164" name="TextShape 2"/>
          <p:cNvSpPr txBox="1"/>
          <p:nvPr/>
        </p:nvSpPr>
        <p:spPr>
          <a:xfrm>
            <a:off x="8737200" y="6288120"/>
            <a:ext cx="2844360" cy="364680"/>
          </a:xfrm>
          <a:prstGeom prst="rect">
            <a:avLst/>
          </a:prstGeom>
          <a:noFill/>
          <a:ln>
            <a:noFill/>
          </a:ln>
        </p:spPr>
        <p:txBody>
          <a:bodyPr anchor="ctr"/>
          <a:lstStyle/>
          <a:p>
            <a:pPr algn="r">
              <a:lnSpc>
                <a:spcPct val="100000"/>
              </a:lnSpc>
            </a:pPr>
            <a:fld id="{D0BE7A89-9BDC-4382-B9C5-FCA8BC6386C1}" type="slidenum">
              <a:rPr lang="en-GB" sz="1200" b="0" strike="noStrike" spc="-1">
                <a:solidFill>
                  <a:srgbClr val="898989"/>
                </a:solidFill>
                <a:uFill>
                  <a:solidFill>
                    <a:srgbClr val="FFFFFF"/>
                  </a:solidFill>
                </a:uFill>
                <a:latin typeface="Calibri"/>
                <a:ea typeface="ＭＳ Ｐゴシック"/>
              </a:rPr>
              <a:t>16</a:t>
            </a:fld>
            <a:endParaRPr lang="en-GB" sz="1200" b="0" strike="noStrike" spc="-1">
              <a:solidFill>
                <a:srgbClr val="000000"/>
              </a:solidFill>
              <a:uFill>
                <a:solidFill>
                  <a:srgbClr val="FFFFFF"/>
                </a:solidFill>
              </a:uFill>
              <a:latin typeface="Times New Roman"/>
            </a:endParaRPr>
          </a:p>
        </p:txBody>
      </p:sp>
      <p:pic>
        <p:nvPicPr>
          <p:cNvPr id="172" name="Picture 11"/>
          <p:cNvPicPr/>
          <p:nvPr/>
        </p:nvPicPr>
        <p:blipFill>
          <a:blip r:embed="rId2"/>
          <a:srcRect r="71492"/>
          <a:stretch/>
        </p:blipFill>
        <p:spPr>
          <a:xfrm>
            <a:off x="11277360" y="5890320"/>
            <a:ext cx="914040" cy="774720"/>
          </a:xfrm>
          <a:prstGeom prst="rect">
            <a:avLst/>
          </a:prstGeom>
          <a:ln>
            <a:noFill/>
          </a:ln>
        </p:spPr>
      </p:pic>
      <p:pic>
        <p:nvPicPr>
          <p:cNvPr id="173" name="Billede 1"/>
          <p:cNvPicPr/>
          <p:nvPr/>
        </p:nvPicPr>
        <p:blipFill>
          <a:blip r:embed="rId3"/>
          <a:stretch/>
        </p:blipFill>
        <p:spPr>
          <a:xfrm>
            <a:off x="403246" y="1938550"/>
            <a:ext cx="5631793" cy="3363401"/>
          </a:xfrm>
          <a:prstGeom prst="rect">
            <a:avLst/>
          </a:prstGeom>
          <a:ln>
            <a:noFill/>
          </a:ln>
        </p:spPr>
      </p:pic>
      <p:sp>
        <p:nvSpPr>
          <p:cNvPr id="174" name="CustomShape 8"/>
          <p:cNvSpPr/>
          <p:nvPr/>
        </p:nvSpPr>
        <p:spPr>
          <a:xfrm>
            <a:off x="403246" y="5340435"/>
            <a:ext cx="3882507"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200" b="1" strike="noStrike" spc="-1" dirty="0">
                <a:solidFill>
                  <a:srgbClr val="44546A"/>
                </a:solidFill>
                <a:uFill>
                  <a:solidFill>
                    <a:srgbClr val="FFFFFF"/>
                  </a:solidFill>
                </a:uFill>
                <a:latin typeface="Calibri"/>
                <a:ea typeface="Calibri"/>
              </a:rPr>
              <a:t>Result of coincidence between a high runoff in Odense River and a high sea level in Odense Fiord. </a:t>
            </a:r>
            <a:endParaRPr lang="en-GB" sz="2400" b="0" strike="noStrike" spc="-1" dirty="0">
              <a:solidFill>
                <a:srgbClr val="000000"/>
              </a:solidFill>
              <a:uFill>
                <a:solidFill>
                  <a:srgbClr val="FFFFFF"/>
                </a:solidFill>
              </a:uFill>
              <a:latin typeface="Arial"/>
            </a:endParaRPr>
          </a:p>
          <a:p>
            <a:pPr>
              <a:lnSpc>
                <a:spcPct val="100000"/>
              </a:lnSpc>
            </a:pPr>
            <a:endParaRPr lang="en-GB" sz="1200" b="1" strike="noStrike" spc="-1" dirty="0">
              <a:solidFill>
                <a:srgbClr val="44546A"/>
              </a:solidFill>
              <a:uFill>
                <a:solidFill>
                  <a:srgbClr val="FFFFFF"/>
                </a:solidFill>
              </a:uFill>
              <a:latin typeface="Calibri"/>
              <a:ea typeface="Calibri"/>
            </a:endParaRPr>
          </a:p>
          <a:p>
            <a:pPr>
              <a:lnSpc>
                <a:spcPct val="100000"/>
              </a:lnSpc>
            </a:pPr>
            <a:r>
              <a:rPr lang="en-GB" sz="1200" b="1" strike="noStrike" spc="-1" dirty="0">
                <a:solidFill>
                  <a:srgbClr val="44546A"/>
                </a:solidFill>
                <a:uFill>
                  <a:solidFill>
                    <a:srgbClr val="FFFFFF"/>
                  </a:solidFill>
                </a:uFill>
                <a:latin typeface="Calibri"/>
                <a:ea typeface="Calibri"/>
              </a:rPr>
              <a:t>The resulting flooding is primary observed along the downstream part of Odense River </a:t>
            </a:r>
            <a:endParaRPr lang="en-GB" sz="2400" b="0" strike="noStrike" spc="-1" dirty="0">
              <a:solidFill>
                <a:srgbClr val="000000"/>
              </a:solidFill>
              <a:uFill>
                <a:solidFill>
                  <a:srgbClr val="FFFFFF"/>
                </a:solidFill>
              </a:uFill>
              <a:latin typeface="Arial"/>
            </a:endParaRPr>
          </a:p>
        </p:txBody>
      </p:sp>
      <p:sp>
        <p:nvSpPr>
          <p:cNvPr id="2" name="Rektangel 1"/>
          <p:cNvSpPr/>
          <p:nvPr/>
        </p:nvSpPr>
        <p:spPr>
          <a:xfrm>
            <a:off x="5284269" y="1684081"/>
            <a:ext cx="5881035" cy="5017527"/>
          </a:xfrm>
          <a:prstGeom prst="rect">
            <a:avLst/>
          </a:prstGeom>
        </p:spPr>
        <p:txBody>
          <a:bodyPr wrap="square">
            <a:spAutoFit/>
          </a:bodyPr>
          <a:lstStyle/>
          <a:p>
            <a:pPr marL="1200150" indent="-285750">
              <a:lnSpc>
                <a:spcPct val="107000"/>
              </a:lnSpc>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The study has illustrated that without adaption to forecasted climatic condition the flood damages at Odense will increase from 3.9 MDKK in 2010 to 9.3 MDKK by year 2100</a:t>
            </a:r>
          </a:p>
          <a:p>
            <a:pPr marL="1200150" indent="-285750">
              <a:lnSpc>
                <a:spcPct val="107000"/>
              </a:lnSpc>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The study highlighted inundation potentially occurring at Odense in relation to concurrent events from storm surge and river flooding to damage costs of approximately 833 MDKK regarding public owned property at risk. </a:t>
            </a:r>
          </a:p>
          <a:p>
            <a:pPr marL="1200150" indent="-285750">
              <a:lnSpc>
                <a:spcPct val="107000"/>
              </a:lnSpc>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This amount does not include critical infrastructure damage costs or the potential interruption of commerce due to accessibility being interrupted.</a:t>
            </a:r>
            <a:r>
              <a:rPr lang="da-DK" sz="1200" dirty="0">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432000" y="144000"/>
            <a:ext cx="10127520" cy="1295640"/>
          </a:xfrm>
          <a:prstGeom prst="rect">
            <a:avLst/>
          </a:prstGeom>
          <a:noFill/>
          <a:ln>
            <a:noFill/>
          </a:ln>
        </p:spPr>
        <p:txBody>
          <a:bodyPr lIns="0" tIns="0" rIns="0" bIns="0" anchor="b"/>
          <a:lstStyle/>
          <a:p>
            <a:pPr algn="ctr">
              <a:lnSpc>
                <a:spcPct val="100000"/>
              </a:lnSpc>
            </a:pPr>
            <a:r>
              <a:rPr lang="sv-SE" sz="4400" b="1" strike="noStrike" spc="-1">
                <a:solidFill>
                  <a:srgbClr val="FFFFFF"/>
                </a:solidFill>
                <a:uFill>
                  <a:solidFill>
                    <a:srgbClr val="FFFFFF"/>
                  </a:solidFill>
                </a:uFill>
                <a:latin typeface="Arial"/>
              </a:rPr>
              <a:t>Storm surge risk and sea level rise</a:t>
            </a:r>
            <a:endParaRPr lang="sv-SE" sz="1800" b="0" strike="noStrike" spc="-1">
              <a:solidFill>
                <a:srgbClr val="000000"/>
              </a:solidFill>
              <a:uFill>
                <a:solidFill>
                  <a:srgbClr val="FFFFFF"/>
                </a:solidFill>
              </a:uFill>
              <a:latin typeface="Arial"/>
            </a:endParaRPr>
          </a:p>
        </p:txBody>
      </p:sp>
      <p:sp>
        <p:nvSpPr>
          <p:cNvPr id="177" name="TextShape 2"/>
          <p:cNvSpPr txBox="1"/>
          <p:nvPr/>
        </p:nvSpPr>
        <p:spPr>
          <a:xfrm>
            <a:off x="609480" y="1604520"/>
            <a:ext cx="10972440" cy="3977280"/>
          </a:xfrm>
          <a:prstGeom prst="rect">
            <a:avLst/>
          </a:prstGeom>
          <a:noFill/>
          <a:ln>
            <a:noFill/>
          </a:ln>
        </p:spPr>
        <p:txBody>
          <a:bodyPr lIns="0" tIns="0" rIns="0" bIns="0"/>
          <a:lstStyle/>
          <a:p>
            <a:pPr>
              <a:buClr>
                <a:srgbClr val="000000"/>
              </a:buClr>
              <a:buSzPct val="45000"/>
            </a:pPr>
            <a:r>
              <a:rPr lang="en-GB" sz="3200" b="0" strike="noStrike" spc="-1" dirty="0">
                <a:solidFill>
                  <a:srgbClr val="FFFFFF"/>
                </a:solidFill>
                <a:uFill>
                  <a:solidFill>
                    <a:srgbClr val="FFFFFF"/>
                  </a:solidFill>
                </a:uFill>
                <a:latin typeface="Arial"/>
              </a:rPr>
              <a:t>Storm surges do cause damage in Iceland</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 </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The problem may become more acute with sea level rise</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We focussed on three things</a:t>
            </a:r>
          </a:p>
          <a:p>
            <a:pPr>
              <a:buClr>
                <a:srgbClr val="000000"/>
              </a:buClr>
              <a:buSzPct val="45000"/>
            </a:pPr>
            <a:endParaRPr lang="en-GB" sz="3200" b="0" i="1" strike="noStrike" spc="-1" dirty="0">
              <a:solidFill>
                <a:srgbClr val="FFFFFF"/>
              </a:solidFill>
              <a:uFill>
                <a:solidFill>
                  <a:srgbClr val="FFFFFF"/>
                </a:solidFill>
              </a:uFill>
              <a:latin typeface="Arial"/>
            </a:endParaRPr>
          </a:p>
          <a:p>
            <a:pPr marL="673200" lvl="2">
              <a:buClr>
                <a:srgbClr val="000000"/>
              </a:buClr>
              <a:buSzPct val="45000"/>
            </a:pPr>
            <a:r>
              <a:rPr lang="en-GB" sz="3200" b="0" strike="noStrike" spc="-1" dirty="0">
                <a:solidFill>
                  <a:srgbClr val="FFFFFF"/>
                </a:solidFill>
                <a:uFill>
                  <a:solidFill>
                    <a:srgbClr val="FFFFFF"/>
                  </a:solidFill>
                </a:uFill>
                <a:latin typeface="Arial"/>
              </a:rPr>
              <a:t>1. Estimating the current risk</a:t>
            </a:r>
            <a:endParaRPr lang="en-GB" sz="3200" b="0" i="1" strike="noStrike" spc="-1" dirty="0">
              <a:solidFill>
                <a:srgbClr val="FFFFFF"/>
              </a:solidFill>
              <a:uFill>
                <a:solidFill>
                  <a:srgbClr val="FFFFFF"/>
                </a:solidFill>
              </a:uFill>
              <a:latin typeface="Arial"/>
            </a:endParaRPr>
          </a:p>
          <a:p>
            <a:pPr marL="673200" lvl="2">
              <a:buClr>
                <a:srgbClr val="000000"/>
              </a:buClr>
              <a:buSzPct val="45000"/>
            </a:pPr>
            <a:r>
              <a:rPr lang="en-GB" sz="3200" b="0" strike="noStrike" spc="-1" dirty="0">
                <a:solidFill>
                  <a:srgbClr val="FFFFFF"/>
                </a:solidFill>
                <a:uFill>
                  <a:solidFill>
                    <a:srgbClr val="FFFFFF"/>
                  </a:solidFill>
                </a:uFill>
                <a:latin typeface="Arial"/>
              </a:rPr>
              <a:t>2. Study likely changes to the risk in the future</a:t>
            </a:r>
            <a:endParaRPr lang="en-GB" sz="3200" b="0" i="1" strike="noStrike" spc="-1" dirty="0">
              <a:solidFill>
                <a:srgbClr val="FFFFFF"/>
              </a:solidFill>
              <a:uFill>
                <a:solidFill>
                  <a:srgbClr val="FFFFFF"/>
                </a:solidFill>
              </a:uFill>
              <a:latin typeface="Arial"/>
            </a:endParaRPr>
          </a:p>
          <a:p>
            <a:pPr marL="673200" lvl="2">
              <a:buClr>
                <a:srgbClr val="000000"/>
              </a:buClr>
              <a:buSzPct val="45000"/>
            </a:pPr>
            <a:r>
              <a:rPr lang="en-GB" sz="3200" b="0" strike="noStrike" spc="-1" dirty="0">
                <a:solidFill>
                  <a:srgbClr val="FFFFFF"/>
                </a:solidFill>
                <a:uFill>
                  <a:solidFill>
                    <a:srgbClr val="FFFFFF"/>
                  </a:solidFill>
                </a:uFill>
                <a:latin typeface="Arial"/>
              </a:rPr>
              <a:t>3. Develop a coastal modelling system for warnings</a:t>
            </a:r>
            <a:endParaRPr lang="en-GB" sz="3200" b="0" i="1" strike="noStrike" spc="-1" dirty="0">
              <a:solidFill>
                <a:srgbClr val="FFFFFF"/>
              </a:solidFill>
              <a:uFill>
                <a:solidFill>
                  <a:srgbClr val="FFFFFF"/>
                </a:solidFill>
              </a:uFill>
              <a:latin typeface="Arial"/>
            </a:endParaRPr>
          </a:p>
          <a:p>
            <a:pPr>
              <a:buClr>
                <a:srgbClr val="000000"/>
              </a:buClr>
              <a:buSzPct val="45000"/>
            </a:pPr>
            <a:endParaRPr lang="en-GB" sz="3200" b="0" i="1" strike="noStrike" spc="-1" dirty="0">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Shape 1"/>
          <p:cNvSpPr txBox="1"/>
          <p:nvPr/>
        </p:nvSpPr>
        <p:spPr>
          <a:xfrm>
            <a:off x="1155960" y="277920"/>
            <a:ext cx="10616040" cy="761040"/>
          </a:xfrm>
          <a:prstGeom prst="rect">
            <a:avLst/>
          </a:prstGeom>
          <a:noFill/>
          <a:ln>
            <a:noFill/>
          </a:ln>
        </p:spPr>
        <p:txBody>
          <a:bodyPr lIns="0" tIns="0" rIns="0" bIns="0"/>
          <a:lstStyle/>
          <a:p>
            <a:pPr>
              <a:lnSpc>
                <a:spcPct val="100000"/>
              </a:lnSpc>
            </a:pPr>
            <a:r>
              <a:rPr lang="sv-SE" sz="3600" b="1" strike="noStrike" spc="-1">
                <a:solidFill>
                  <a:srgbClr val="FFFFFF"/>
                </a:solidFill>
                <a:uFill>
                  <a:solidFill>
                    <a:srgbClr val="FFFFFF"/>
                  </a:solidFill>
                </a:uFill>
                <a:latin typeface="Arial"/>
              </a:rPr>
              <a:t>The current risks and future sea level rise</a:t>
            </a:r>
            <a:endParaRPr lang="sv-SE" sz="1800" b="0" strike="noStrike" spc="-1">
              <a:solidFill>
                <a:srgbClr val="000000"/>
              </a:solidFill>
              <a:uFill>
                <a:solidFill>
                  <a:srgbClr val="FFFFFF"/>
                </a:solidFill>
              </a:uFill>
              <a:latin typeface="Arial"/>
            </a:endParaRPr>
          </a:p>
        </p:txBody>
      </p:sp>
      <p:pic>
        <p:nvPicPr>
          <p:cNvPr id="179" name="Billede 178"/>
          <p:cNvPicPr/>
          <p:nvPr/>
        </p:nvPicPr>
        <p:blipFill>
          <a:blip r:embed="rId2"/>
          <a:stretch/>
        </p:blipFill>
        <p:spPr>
          <a:xfrm>
            <a:off x="1207295" y="1116530"/>
            <a:ext cx="6752798" cy="4491549"/>
          </a:xfrm>
          <a:prstGeom prst="rect">
            <a:avLst/>
          </a:prstGeom>
          <a:ln>
            <a:noFill/>
          </a:ln>
        </p:spPr>
      </p:pic>
      <p:sp>
        <p:nvSpPr>
          <p:cNvPr id="180" name="TextShape 2"/>
          <p:cNvSpPr txBox="1"/>
          <p:nvPr/>
        </p:nvSpPr>
        <p:spPr>
          <a:xfrm>
            <a:off x="1054148" y="5570552"/>
            <a:ext cx="7292785" cy="346680"/>
          </a:xfrm>
          <a:prstGeom prst="rect">
            <a:avLst/>
          </a:prstGeom>
          <a:noFill/>
          <a:ln>
            <a:noFill/>
          </a:ln>
        </p:spPr>
        <p:txBody>
          <a:bodyPr lIns="90000" tIns="45000" rIns="90000" bIns="45000"/>
          <a:lstStyle/>
          <a:p>
            <a:r>
              <a:rPr lang="en-GB" sz="1800" b="0" strike="noStrike" spc="-1" dirty="0">
                <a:solidFill>
                  <a:srgbClr val="000000"/>
                </a:solidFill>
                <a:uFill>
                  <a:solidFill>
                    <a:srgbClr val="FFFFFF"/>
                  </a:solidFill>
                </a:uFill>
                <a:latin typeface="Arial"/>
              </a:rPr>
              <a:t>https://www.youtube.com/watch?v=_AL2wm82teA&amp;feature=youtu.be</a:t>
            </a:r>
          </a:p>
        </p:txBody>
      </p:sp>
      <p:pic>
        <p:nvPicPr>
          <p:cNvPr id="1026" name="Picture 2">
            <a:extLst>
              <a:ext uri="{FF2B5EF4-FFF2-40B4-BE49-F238E27FC236}">
                <a16:creationId xmlns:a16="http://schemas.microsoft.com/office/drawing/2014/main" id="{8C7B357A-2A33-4059-9F4C-E8247404B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6933" y="1246775"/>
            <a:ext cx="371475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480661-0CB5-4D1D-AC83-BDCDC8552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933" y="3334857"/>
            <a:ext cx="3714750" cy="2476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BAACD8-BF90-4943-AD7A-690D1D96899F}"/>
              </a:ext>
            </a:extLst>
          </p:cNvPr>
          <p:cNvSpPr txBox="1"/>
          <p:nvPr/>
        </p:nvSpPr>
        <p:spPr>
          <a:xfrm>
            <a:off x="11094687" y="5811357"/>
            <a:ext cx="966996" cy="369332"/>
          </a:xfrm>
          <a:prstGeom prst="rect">
            <a:avLst/>
          </a:prstGeom>
          <a:noFill/>
        </p:spPr>
        <p:txBody>
          <a:bodyPr wrap="none" rtlCol="0">
            <a:spAutoFit/>
          </a:bodyPr>
          <a:lstStyle/>
          <a:p>
            <a:r>
              <a:rPr lang="en-US" dirty="0"/>
              <a:t>(visir.is)</a:t>
            </a:r>
          </a:p>
        </p:txBody>
      </p:sp>
      <p:sp>
        <p:nvSpPr>
          <p:cNvPr id="3" name="TextBox 2">
            <a:extLst>
              <a:ext uri="{FF2B5EF4-FFF2-40B4-BE49-F238E27FC236}">
                <a16:creationId xmlns:a16="http://schemas.microsoft.com/office/drawing/2014/main" id="{60CD80E3-CD6A-400D-A01A-827FA8EACC89}"/>
              </a:ext>
            </a:extLst>
          </p:cNvPr>
          <p:cNvSpPr txBox="1"/>
          <p:nvPr/>
        </p:nvSpPr>
        <p:spPr>
          <a:xfrm>
            <a:off x="6564429" y="5977950"/>
            <a:ext cx="1544012" cy="369332"/>
          </a:xfrm>
          <a:prstGeom prst="rect">
            <a:avLst/>
          </a:prstGeom>
          <a:noFill/>
        </p:spPr>
        <p:txBody>
          <a:bodyPr wrap="none" rtlCol="0">
            <a:spAutoFit/>
          </a:bodyPr>
          <a:lstStyle/>
          <a:p>
            <a:r>
              <a:rPr lang="en-US" dirty="0"/>
              <a:t>(Grindavik.is)</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1155960" y="277920"/>
            <a:ext cx="10616040" cy="761040"/>
          </a:xfrm>
          <a:prstGeom prst="rect">
            <a:avLst/>
          </a:prstGeom>
          <a:noFill/>
          <a:ln>
            <a:noFill/>
          </a:ln>
        </p:spPr>
        <p:txBody>
          <a:bodyPr lIns="0" tIns="0" rIns="0" bIns="0"/>
          <a:lstStyle/>
          <a:p>
            <a:pPr>
              <a:lnSpc>
                <a:spcPct val="100000"/>
              </a:lnSpc>
            </a:pPr>
            <a:r>
              <a:rPr lang="sv-SE" sz="3600" b="1" strike="noStrike" spc="-1">
                <a:solidFill>
                  <a:srgbClr val="FFFFFF"/>
                </a:solidFill>
                <a:uFill>
                  <a:solidFill>
                    <a:srgbClr val="FFFFFF"/>
                  </a:solidFill>
                </a:uFill>
                <a:latin typeface="Arial"/>
              </a:rPr>
              <a:t>The current risks and future sea level rise</a:t>
            </a:r>
            <a:endParaRPr lang="sv-SE" sz="1800" b="0" strike="noStrike" spc="-1">
              <a:solidFill>
                <a:srgbClr val="000000"/>
              </a:solidFill>
              <a:uFill>
                <a:solidFill>
                  <a:srgbClr val="FFFFFF"/>
                </a:solidFill>
              </a:uFill>
              <a:latin typeface="Arial"/>
            </a:endParaRPr>
          </a:p>
        </p:txBody>
      </p:sp>
      <p:pic>
        <p:nvPicPr>
          <p:cNvPr id="183" name="Picture 7"/>
          <p:cNvPicPr/>
          <p:nvPr/>
        </p:nvPicPr>
        <p:blipFill>
          <a:blip r:embed="rId2"/>
          <a:stretch/>
        </p:blipFill>
        <p:spPr>
          <a:xfrm>
            <a:off x="8576109" y="3428999"/>
            <a:ext cx="3417872" cy="3347677"/>
          </a:xfrm>
          <a:prstGeom prst="rect">
            <a:avLst/>
          </a:prstGeom>
          <a:ln>
            <a:noFill/>
          </a:ln>
        </p:spPr>
      </p:pic>
      <p:pic>
        <p:nvPicPr>
          <p:cNvPr id="184" name="Picture 6"/>
          <p:cNvPicPr/>
          <p:nvPr/>
        </p:nvPicPr>
        <p:blipFill>
          <a:blip r:embed="rId3"/>
          <a:stretch/>
        </p:blipFill>
        <p:spPr>
          <a:xfrm>
            <a:off x="8576107" y="1280159"/>
            <a:ext cx="3417873" cy="2148839"/>
          </a:xfrm>
          <a:prstGeom prst="rect">
            <a:avLst/>
          </a:prstGeom>
          <a:ln>
            <a:noFill/>
          </a:ln>
        </p:spPr>
      </p:pic>
      <p:sp>
        <p:nvSpPr>
          <p:cNvPr id="35" name="TextShape 2">
            <a:extLst>
              <a:ext uri="{FF2B5EF4-FFF2-40B4-BE49-F238E27FC236}">
                <a16:creationId xmlns:a16="http://schemas.microsoft.com/office/drawing/2014/main" id="{500B1C79-CFEC-4B31-B16A-F3D7F418BADD}"/>
              </a:ext>
            </a:extLst>
          </p:cNvPr>
          <p:cNvSpPr txBox="1"/>
          <p:nvPr/>
        </p:nvSpPr>
        <p:spPr>
          <a:xfrm>
            <a:off x="609480" y="1200150"/>
            <a:ext cx="7810620" cy="4705350"/>
          </a:xfrm>
          <a:prstGeom prst="rect">
            <a:avLst/>
          </a:prstGeom>
          <a:noFill/>
          <a:ln>
            <a:noFill/>
          </a:ln>
        </p:spPr>
        <p:txBody>
          <a:bodyPr lIns="0" tIns="0" rIns="0" bIns="0"/>
          <a:lstStyle/>
          <a:p>
            <a:pPr>
              <a:buClr>
                <a:srgbClr val="000000"/>
              </a:buClr>
              <a:buSzPct val="45000"/>
            </a:pPr>
            <a:r>
              <a:rPr lang="en-GB" sz="3200" b="0" strike="noStrike" spc="-1" dirty="0">
                <a:solidFill>
                  <a:srgbClr val="FFFFFF"/>
                </a:solidFill>
                <a:uFill>
                  <a:solidFill>
                    <a:srgbClr val="FFFFFF"/>
                  </a:solidFill>
                </a:uFill>
                <a:latin typeface="Arial"/>
              </a:rPr>
              <a:t>The current risk is best estimated using long term measurements of sea level</a:t>
            </a:r>
          </a:p>
          <a:p>
            <a:pPr>
              <a:buClr>
                <a:srgbClr val="000000"/>
              </a:buClr>
              <a:buSzPct val="45000"/>
            </a:pPr>
            <a:endParaRPr lang="en-GB" sz="3200" i="1"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Unfortunately, such records only exist in one location in Iceland (Reykjavik).</a:t>
            </a:r>
          </a:p>
          <a:p>
            <a:pPr>
              <a:buClr>
                <a:srgbClr val="000000"/>
              </a:buClr>
              <a:buSzPct val="45000"/>
            </a:pPr>
            <a:endParaRPr lang="en-GB" sz="3200"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Analyse that and develop methods to transfer the knowledge to other locations with shorter records.</a:t>
            </a:r>
          </a:p>
          <a:p>
            <a:pPr>
              <a:buClr>
                <a:srgbClr val="000000"/>
              </a:buClr>
              <a:buSzPct val="45000"/>
            </a:pPr>
            <a:endParaRPr lang="en-GB" sz="3200" b="0" i="1" strike="noStrike" spc="-1" dirty="0">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Shape 1"/>
          <p:cNvSpPr txBox="1"/>
          <p:nvPr/>
        </p:nvSpPr>
        <p:spPr>
          <a:xfrm>
            <a:off x="1559880" y="576000"/>
            <a:ext cx="9143640" cy="3383640"/>
          </a:xfrm>
          <a:prstGeom prst="rect">
            <a:avLst/>
          </a:prstGeom>
          <a:noFill/>
          <a:ln>
            <a:noFill/>
          </a:ln>
        </p:spPr>
        <p:txBody>
          <a:bodyPr lIns="0" tIns="0" rIns="0" bIns="0" anchor="b"/>
          <a:lstStyle/>
          <a:p>
            <a:pPr algn="ctr">
              <a:lnSpc>
                <a:spcPct val="100000"/>
              </a:lnSpc>
            </a:pPr>
            <a:r>
              <a:rPr lang="sv-SE" sz="4400" b="1" strike="noStrike" spc="-1">
                <a:solidFill>
                  <a:srgbClr val="FFFFFF"/>
                </a:solidFill>
                <a:uFill>
                  <a:solidFill>
                    <a:srgbClr val="FFFFFF"/>
                  </a:solidFill>
                </a:uFill>
                <a:latin typeface="Arial"/>
              </a:rPr>
              <a:t>Risk assessment 
and 
prevention  of flooding 
and coastal erosion 
in extreme weather </a:t>
            </a:r>
            <a:endParaRPr lang="sv-SE" sz="1800" b="0" strike="noStrike" spc="-1">
              <a:solidFill>
                <a:srgbClr val="000000"/>
              </a:solidFill>
              <a:uFill>
                <a:solidFill>
                  <a:srgbClr val="FFFFFF"/>
                </a:solidFill>
              </a:uFill>
              <a:latin typeface="Arial"/>
            </a:endParaRPr>
          </a:p>
        </p:txBody>
      </p:sp>
      <p:sp>
        <p:nvSpPr>
          <p:cNvPr id="132" name="TextShape 2"/>
          <p:cNvSpPr txBox="1"/>
          <p:nvPr/>
        </p:nvSpPr>
        <p:spPr>
          <a:xfrm>
            <a:off x="2849074" y="4025520"/>
            <a:ext cx="6480531" cy="1734480"/>
          </a:xfrm>
          <a:prstGeom prst="rect">
            <a:avLst/>
          </a:prstGeom>
          <a:solidFill>
            <a:schemeClr val="accent1">
              <a:lumMod val="60000"/>
              <a:lumOff val="40000"/>
            </a:schemeClr>
          </a:solidFill>
          <a:ln>
            <a:noFill/>
          </a:ln>
        </p:spPr>
        <p:txBody>
          <a:bodyPr lIns="0" tIns="0" rIns="0" bIns="0"/>
          <a:lstStyle/>
          <a:p>
            <a:pPr algn="ctr"/>
            <a:r>
              <a:rPr lang="en-GB" sz="3200" b="1" i="1" strike="noStrike" spc="-1" dirty="0">
                <a:solidFill>
                  <a:srgbClr val="FF0000"/>
                </a:solidFill>
                <a:uFill>
                  <a:solidFill>
                    <a:srgbClr val="FFFFFF"/>
                  </a:solidFill>
                </a:uFill>
                <a:latin typeface="Arial"/>
              </a:rPr>
              <a:t>What is WP5.3 about </a:t>
            </a:r>
          </a:p>
          <a:p>
            <a:pPr algn="ctr"/>
            <a:r>
              <a:rPr lang="en-GB" sz="3200" b="1" i="1" strike="noStrike" spc="-1" dirty="0">
                <a:solidFill>
                  <a:srgbClr val="FF0000"/>
                </a:solidFill>
                <a:uFill>
                  <a:solidFill>
                    <a:srgbClr val="FFFFFF"/>
                  </a:solidFill>
                </a:uFill>
                <a:latin typeface="Arial"/>
              </a:rPr>
              <a:t>and </a:t>
            </a:r>
          </a:p>
          <a:p>
            <a:pPr algn="ctr"/>
            <a:r>
              <a:rPr lang="en-GB" sz="3200" b="1" i="1" strike="noStrike" spc="-1" dirty="0">
                <a:solidFill>
                  <a:srgbClr val="FF0000"/>
                </a:solidFill>
                <a:uFill>
                  <a:solidFill>
                    <a:srgbClr val="FFFFFF"/>
                  </a:solidFill>
                </a:uFill>
                <a:latin typeface="Arial"/>
              </a:rPr>
              <a:t>what has been accomplished ?</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1155960" y="277920"/>
            <a:ext cx="10616040" cy="761040"/>
          </a:xfrm>
          <a:prstGeom prst="rect">
            <a:avLst/>
          </a:prstGeom>
          <a:noFill/>
          <a:ln>
            <a:noFill/>
          </a:ln>
        </p:spPr>
        <p:txBody>
          <a:bodyPr lIns="0" tIns="0" rIns="0" bIns="0"/>
          <a:lstStyle/>
          <a:p>
            <a:pPr>
              <a:lnSpc>
                <a:spcPct val="100000"/>
              </a:lnSpc>
            </a:pPr>
            <a:r>
              <a:rPr lang="sv-SE" sz="3600" b="1" strike="noStrike" spc="-1">
                <a:solidFill>
                  <a:srgbClr val="FFFFFF"/>
                </a:solidFill>
                <a:uFill>
                  <a:solidFill>
                    <a:srgbClr val="FFFFFF"/>
                  </a:solidFill>
                </a:uFill>
                <a:latin typeface="Arial"/>
              </a:rPr>
              <a:t>The current risks and future sea level rise</a:t>
            </a:r>
            <a:endParaRPr lang="sv-SE" sz="1800" b="0" strike="noStrike" spc="-1">
              <a:solidFill>
                <a:srgbClr val="000000"/>
              </a:solidFill>
              <a:uFill>
                <a:solidFill>
                  <a:srgbClr val="FFFFFF"/>
                </a:solidFill>
              </a:uFill>
              <a:latin typeface="Arial"/>
            </a:endParaRPr>
          </a:p>
        </p:txBody>
      </p:sp>
      <p:pic>
        <p:nvPicPr>
          <p:cNvPr id="183" name="Picture 7"/>
          <p:cNvPicPr/>
          <p:nvPr/>
        </p:nvPicPr>
        <p:blipFill>
          <a:blip r:embed="rId2"/>
          <a:stretch/>
        </p:blipFill>
        <p:spPr>
          <a:xfrm>
            <a:off x="8576109" y="3428999"/>
            <a:ext cx="3417872" cy="3347677"/>
          </a:xfrm>
          <a:prstGeom prst="rect">
            <a:avLst/>
          </a:prstGeom>
          <a:ln>
            <a:noFill/>
          </a:ln>
        </p:spPr>
      </p:pic>
      <p:pic>
        <p:nvPicPr>
          <p:cNvPr id="184" name="Picture 6"/>
          <p:cNvPicPr/>
          <p:nvPr/>
        </p:nvPicPr>
        <p:blipFill>
          <a:blip r:embed="rId3"/>
          <a:stretch/>
        </p:blipFill>
        <p:spPr>
          <a:xfrm>
            <a:off x="8576107" y="1280159"/>
            <a:ext cx="3417873" cy="2148839"/>
          </a:xfrm>
          <a:prstGeom prst="rect">
            <a:avLst/>
          </a:prstGeom>
          <a:ln>
            <a:noFill/>
          </a:ln>
        </p:spPr>
      </p:pic>
      <p:cxnSp>
        <p:nvCxnSpPr>
          <p:cNvPr id="14" name="Straight Connector 13">
            <a:extLst>
              <a:ext uri="{FF2B5EF4-FFF2-40B4-BE49-F238E27FC236}">
                <a16:creationId xmlns:a16="http://schemas.microsoft.com/office/drawing/2014/main" id="{C85D865E-FE6F-442A-84F5-C28D736C6AA5}"/>
              </a:ext>
            </a:extLst>
          </p:cNvPr>
          <p:cNvCxnSpPr>
            <a:cxnSpLocks/>
          </p:cNvCxnSpPr>
          <p:nvPr/>
        </p:nvCxnSpPr>
        <p:spPr>
          <a:xfrm flipV="1">
            <a:off x="11291248" y="4858603"/>
            <a:ext cx="0" cy="1405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0B43985-0E5F-48B4-935E-198D4058A531}"/>
              </a:ext>
            </a:extLst>
          </p:cNvPr>
          <p:cNvCxnSpPr/>
          <p:nvPr/>
        </p:nvCxnSpPr>
        <p:spPr>
          <a:xfrm flipH="1">
            <a:off x="8966579" y="4863152"/>
            <a:ext cx="23246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020F26-528D-4E73-B96C-B72DC08BB94E}"/>
              </a:ext>
            </a:extLst>
          </p:cNvPr>
          <p:cNvCxnSpPr>
            <a:cxnSpLocks/>
          </p:cNvCxnSpPr>
          <p:nvPr/>
        </p:nvCxnSpPr>
        <p:spPr>
          <a:xfrm flipV="1">
            <a:off x="9978787" y="5609230"/>
            <a:ext cx="0" cy="664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E589C17-C5BC-4FE8-B81E-A0C657307B83}"/>
              </a:ext>
            </a:extLst>
          </p:cNvPr>
          <p:cNvCxnSpPr>
            <a:cxnSpLocks/>
          </p:cNvCxnSpPr>
          <p:nvPr/>
        </p:nvCxnSpPr>
        <p:spPr>
          <a:xfrm flipH="1">
            <a:off x="8966579" y="5609230"/>
            <a:ext cx="1012209"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ight Brace 23">
            <a:extLst>
              <a:ext uri="{FF2B5EF4-FFF2-40B4-BE49-F238E27FC236}">
                <a16:creationId xmlns:a16="http://schemas.microsoft.com/office/drawing/2014/main" id="{72412CF2-933C-42CC-A8C5-D9969E66125D}"/>
              </a:ext>
            </a:extLst>
          </p:cNvPr>
          <p:cNvSpPr/>
          <p:nvPr/>
        </p:nvSpPr>
        <p:spPr>
          <a:xfrm>
            <a:off x="9116704" y="4894997"/>
            <a:ext cx="145571" cy="65054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id="{3614DC0B-539E-4695-88DE-CB5DED927DF9}"/>
              </a:ext>
            </a:extLst>
          </p:cNvPr>
          <p:cNvSpPr/>
          <p:nvPr/>
        </p:nvSpPr>
        <p:spPr>
          <a:xfrm rot="5400000">
            <a:off x="10565788" y="5552509"/>
            <a:ext cx="127088" cy="1205552"/>
          </a:xfrm>
          <a:prstGeom prst="leftBrace">
            <a:avLst>
              <a:gd name="adj1" fmla="val 0"/>
              <a:gd name="adj2" fmla="val 5037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D19840BE-308E-4350-BF8D-8B6A293463C4}"/>
              </a:ext>
            </a:extLst>
          </p:cNvPr>
          <p:cNvSpPr txBox="1"/>
          <p:nvPr/>
        </p:nvSpPr>
        <p:spPr>
          <a:xfrm>
            <a:off x="9251750" y="5023386"/>
            <a:ext cx="877163" cy="369332"/>
          </a:xfrm>
          <a:prstGeom prst="rect">
            <a:avLst/>
          </a:prstGeom>
          <a:noFill/>
        </p:spPr>
        <p:txBody>
          <a:bodyPr wrap="none" rtlCol="0">
            <a:spAutoFit/>
          </a:bodyPr>
          <a:lstStyle/>
          <a:p>
            <a:r>
              <a:rPr lang="en-US" dirty="0">
                <a:solidFill>
                  <a:srgbClr val="FF0000"/>
                </a:solidFill>
              </a:rPr>
              <a:t>20 cm!</a:t>
            </a:r>
          </a:p>
        </p:txBody>
      </p:sp>
      <p:sp>
        <p:nvSpPr>
          <p:cNvPr id="29" name="TextBox 28">
            <a:extLst>
              <a:ext uri="{FF2B5EF4-FFF2-40B4-BE49-F238E27FC236}">
                <a16:creationId xmlns:a16="http://schemas.microsoft.com/office/drawing/2014/main" id="{6D18B745-D0E1-44B0-9344-F5C83F9FD163}"/>
              </a:ext>
            </a:extLst>
          </p:cNvPr>
          <p:cNvSpPr txBox="1"/>
          <p:nvPr/>
        </p:nvSpPr>
        <p:spPr>
          <a:xfrm>
            <a:off x="10003811" y="5577382"/>
            <a:ext cx="1346571" cy="523220"/>
          </a:xfrm>
          <a:prstGeom prst="rect">
            <a:avLst/>
          </a:prstGeom>
          <a:noFill/>
        </p:spPr>
        <p:txBody>
          <a:bodyPr wrap="square" rtlCol="0">
            <a:spAutoFit/>
          </a:bodyPr>
          <a:lstStyle/>
          <a:p>
            <a:r>
              <a:rPr lang="en-US" sz="1400" dirty="0">
                <a:solidFill>
                  <a:srgbClr val="FF0000"/>
                </a:solidFill>
              </a:rPr>
              <a:t>10 times more </a:t>
            </a:r>
          </a:p>
          <a:p>
            <a:r>
              <a:rPr lang="en-US" sz="1400" dirty="0">
                <a:solidFill>
                  <a:srgbClr val="FF0000"/>
                </a:solidFill>
              </a:rPr>
              <a:t>frequent</a:t>
            </a:r>
          </a:p>
        </p:txBody>
      </p:sp>
      <p:sp>
        <p:nvSpPr>
          <p:cNvPr id="13" name="TextShape 2">
            <a:extLst>
              <a:ext uri="{FF2B5EF4-FFF2-40B4-BE49-F238E27FC236}">
                <a16:creationId xmlns:a16="http://schemas.microsoft.com/office/drawing/2014/main" id="{B451B6BC-D909-4BEC-AAF4-35B7862EB6FC}"/>
              </a:ext>
            </a:extLst>
          </p:cNvPr>
          <p:cNvSpPr txBox="1"/>
          <p:nvPr/>
        </p:nvSpPr>
        <p:spPr>
          <a:xfrm>
            <a:off x="609480" y="1200150"/>
            <a:ext cx="7810620" cy="4705350"/>
          </a:xfrm>
          <a:prstGeom prst="rect">
            <a:avLst/>
          </a:prstGeom>
          <a:noFill/>
          <a:ln>
            <a:noFill/>
          </a:ln>
        </p:spPr>
        <p:txBody>
          <a:bodyPr lIns="0" tIns="0" rIns="0" bIns="0"/>
          <a:lstStyle/>
          <a:p>
            <a:pPr>
              <a:buClr>
                <a:srgbClr val="000000"/>
              </a:buClr>
              <a:buSzPct val="45000"/>
            </a:pPr>
            <a:r>
              <a:rPr lang="en-GB" sz="3200" b="0" i="1" strike="noStrike" spc="-1" dirty="0">
                <a:solidFill>
                  <a:srgbClr val="FFFFFF"/>
                </a:solidFill>
                <a:uFill>
                  <a:solidFill>
                    <a:srgbClr val="FFFFFF"/>
                  </a:solidFill>
                </a:uFill>
                <a:latin typeface="Arial"/>
              </a:rPr>
              <a:t>Note that the difference between a flood with 1% annual likelihood (the 100 year flood) and a flood with 10% likelihood (a 10 year flood) is only 20 cm. </a:t>
            </a:r>
            <a:r>
              <a:rPr lang="en-GB" sz="3200" i="1" spc="-1" dirty="0">
                <a:solidFill>
                  <a:srgbClr val="FFFFFF"/>
                </a:solidFill>
                <a:uFill>
                  <a:solidFill>
                    <a:srgbClr val="FFFFFF"/>
                  </a:solidFill>
                </a:uFill>
                <a:latin typeface="Arial"/>
                <a:sym typeface="Wingdings" panose="05000000000000000000" pitchFamily="2" charset="2"/>
              </a:rPr>
              <a:t> Only a slight sea level rise can make bad floods much more frequent.</a:t>
            </a:r>
          </a:p>
          <a:p>
            <a:pPr>
              <a:buClr>
                <a:srgbClr val="000000"/>
              </a:buClr>
              <a:buSzPct val="45000"/>
            </a:pPr>
            <a:endParaRPr lang="en-GB" sz="3200" i="1" spc="-1" dirty="0">
              <a:solidFill>
                <a:srgbClr val="FFFFFF"/>
              </a:solidFill>
              <a:uFill>
                <a:solidFill>
                  <a:srgbClr val="FFFFFF"/>
                </a:solidFill>
              </a:uFill>
              <a:latin typeface="Arial"/>
              <a:sym typeface="Wingdings" panose="05000000000000000000" pitchFamily="2" charset="2"/>
            </a:endParaRPr>
          </a:p>
          <a:p>
            <a:pPr>
              <a:buClr>
                <a:srgbClr val="000000"/>
              </a:buClr>
              <a:buSzPct val="45000"/>
            </a:pPr>
            <a:r>
              <a:rPr lang="en-GB" sz="3200" b="0" i="1" strike="noStrike" spc="-1" dirty="0">
                <a:solidFill>
                  <a:srgbClr val="FFFFFF"/>
                </a:solidFill>
                <a:uFill>
                  <a:solidFill>
                    <a:srgbClr val="FFFFFF"/>
                  </a:solidFill>
                </a:uFill>
                <a:latin typeface="Arial"/>
                <a:sym typeface="Wingdings" panose="05000000000000000000" pitchFamily="2" charset="2"/>
              </a:rPr>
              <a:t>Similar results are likely to hold els</a:t>
            </a:r>
            <a:r>
              <a:rPr lang="en-GB" sz="3200" i="1" spc="-1" dirty="0">
                <a:solidFill>
                  <a:srgbClr val="FFFFFF"/>
                </a:solidFill>
                <a:uFill>
                  <a:solidFill>
                    <a:srgbClr val="FFFFFF"/>
                  </a:solidFill>
                </a:uFill>
                <a:latin typeface="Arial"/>
                <a:sym typeface="Wingdings" panose="05000000000000000000" pitchFamily="2" charset="2"/>
              </a:rPr>
              <a:t>ewhere in Iceland. </a:t>
            </a:r>
            <a:endParaRPr lang="en-GB" sz="3200" b="0" i="1" strike="noStrike"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330292775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1155960" y="277920"/>
            <a:ext cx="10616040" cy="761040"/>
          </a:xfrm>
          <a:prstGeom prst="rect">
            <a:avLst/>
          </a:prstGeom>
          <a:noFill/>
          <a:ln>
            <a:noFill/>
          </a:ln>
        </p:spPr>
        <p:txBody>
          <a:bodyPr lIns="0" tIns="0" rIns="0" bIns="0"/>
          <a:lstStyle/>
          <a:p>
            <a:pPr>
              <a:lnSpc>
                <a:spcPct val="100000"/>
              </a:lnSpc>
            </a:pPr>
            <a:r>
              <a:rPr lang="sv-SE" sz="3600" b="1" strike="noStrike" spc="-1">
                <a:solidFill>
                  <a:srgbClr val="FFFFFF"/>
                </a:solidFill>
                <a:uFill>
                  <a:solidFill>
                    <a:srgbClr val="FFFFFF"/>
                  </a:solidFill>
                </a:uFill>
                <a:latin typeface="Arial"/>
              </a:rPr>
              <a:t>The current risks and future sea level rise</a:t>
            </a:r>
            <a:endParaRPr lang="sv-SE" sz="1800" b="0" strike="noStrike" spc="-1">
              <a:solidFill>
                <a:srgbClr val="000000"/>
              </a:solidFill>
              <a:uFill>
                <a:solidFill>
                  <a:srgbClr val="FFFFFF"/>
                </a:solidFill>
              </a:uFill>
              <a:latin typeface="Arial"/>
            </a:endParaRPr>
          </a:p>
        </p:txBody>
      </p:sp>
      <p:pic>
        <p:nvPicPr>
          <p:cNvPr id="185" name="Picture 1"/>
          <p:cNvPicPr/>
          <p:nvPr/>
        </p:nvPicPr>
        <p:blipFill>
          <a:blip r:embed="rId2"/>
          <a:srcRect t="12971" r="-1164" b="10878"/>
          <a:stretch/>
        </p:blipFill>
        <p:spPr>
          <a:xfrm>
            <a:off x="6539640" y="1364400"/>
            <a:ext cx="5652360" cy="3672000"/>
          </a:xfrm>
          <a:prstGeom prst="rect">
            <a:avLst/>
          </a:prstGeom>
          <a:ln>
            <a:noFill/>
          </a:ln>
        </p:spPr>
      </p:pic>
      <p:sp>
        <p:nvSpPr>
          <p:cNvPr id="7" name="TextShape 2">
            <a:extLst>
              <a:ext uri="{FF2B5EF4-FFF2-40B4-BE49-F238E27FC236}">
                <a16:creationId xmlns:a16="http://schemas.microsoft.com/office/drawing/2014/main" id="{A8C1559B-A19C-4F6E-A7F2-8CF7B0949653}"/>
              </a:ext>
            </a:extLst>
          </p:cNvPr>
          <p:cNvSpPr txBox="1"/>
          <p:nvPr/>
        </p:nvSpPr>
        <p:spPr>
          <a:xfrm>
            <a:off x="323850" y="1304926"/>
            <a:ext cx="9982199" cy="4867274"/>
          </a:xfrm>
          <a:prstGeom prst="rect">
            <a:avLst/>
          </a:prstGeom>
          <a:noFill/>
          <a:ln>
            <a:noFill/>
          </a:ln>
        </p:spPr>
        <p:txBody>
          <a:bodyPr lIns="0" tIns="0" rIns="0" bIns="0"/>
          <a:lstStyle/>
          <a:p>
            <a:pPr>
              <a:buClr>
                <a:srgbClr val="000000"/>
              </a:buClr>
              <a:buSzPct val="45000"/>
            </a:pPr>
            <a:r>
              <a:rPr lang="en-GB" sz="3200" b="0" strike="noStrike" spc="-1" dirty="0">
                <a:solidFill>
                  <a:srgbClr val="FFFFFF"/>
                </a:solidFill>
                <a:uFill>
                  <a:solidFill>
                    <a:srgbClr val="FFFFFF"/>
                  </a:solidFill>
                </a:uFill>
                <a:latin typeface="Arial"/>
              </a:rPr>
              <a:t>Sea level rise in Iceland is heavily </a:t>
            </a:r>
            <a:br>
              <a:rPr lang="en-GB" sz="3200" b="0" strike="noStrike" spc="-1" dirty="0">
                <a:solidFill>
                  <a:srgbClr val="FFFFFF"/>
                </a:solidFill>
                <a:uFill>
                  <a:solidFill>
                    <a:srgbClr val="FFFFFF"/>
                  </a:solidFill>
                </a:uFill>
                <a:latin typeface="Arial"/>
              </a:rPr>
            </a:br>
            <a:r>
              <a:rPr lang="en-GB" sz="3200" b="0" strike="noStrike" spc="-1" dirty="0">
                <a:solidFill>
                  <a:srgbClr val="FFFFFF"/>
                </a:solidFill>
                <a:uFill>
                  <a:solidFill>
                    <a:srgbClr val="FFFFFF"/>
                  </a:solidFill>
                </a:uFill>
                <a:latin typeface="Arial"/>
              </a:rPr>
              <a:t>influenced by changes in the </a:t>
            </a:r>
            <a:br>
              <a:rPr lang="en-GB" sz="3200" b="0" strike="noStrike" spc="-1" dirty="0">
                <a:solidFill>
                  <a:srgbClr val="FFFFFF"/>
                </a:solidFill>
                <a:uFill>
                  <a:solidFill>
                    <a:srgbClr val="FFFFFF"/>
                  </a:solidFill>
                </a:uFill>
                <a:latin typeface="Arial"/>
              </a:rPr>
            </a:br>
            <a:r>
              <a:rPr lang="en-GB" sz="3200" b="0" strike="noStrike" spc="-1" dirty="0">
                <a:solidFill>
                  <a:srgbClr val="FFFFFF"/>
                </a:solidFill>
                <a:uFill>
                  <a:solidFill>
                    <a:srgbClr val="FFFFFF"/>
                  </a:solidFill>
                </a:uFill>
                <a:latin typeface="Arial"/>
              </a:rPr>
              <a:t>gravitational field due to </a:t>
            </a:r>
            <a:br>
              <a:rPr lang="en-GB" sz="3200" b="0" strike="noStrike" spc="-1" dirty="0">
                <a:solidFill>
                  <a:srgbClr val="FFFFFF"/>
                </a:solidFill>
                <a:uFill>
                  <a:solidFill>
                    <a:srgbClr val="FFFFFF"/>
                  </a:solidFill>
                </a:uFill>
                <a:latin typeface="Arial"/>
              </a:rPr>
            </a:br>
            <a:r>
              <a:rPr lang="en-GB" sz="3200" b="0" strike="noStrike" spc="-1" dirty="0">
                <a:solidFill>
                  <a:srgbClr val="FFFFFF"/>
                </a:solidFill>
                <a:uFill>
                  <a:solidFill>
                    <a:srgbClr val="FFFFFF"/>
                  </a:solidFill>
                </a:uFill>
                <a:latin typeface="Arial"/>
              </a:rPr>
              <a:t>Greenland ice mass loss</a:t>
            </a:r>
          </a:p>
          <a:p>
            <a:pPr>
              <a:buClr>
                <a:srgbClr val="000000"/>
              </a:buClr>
              <a:buSzPct val="45000"/>
            </a:pPr>
            <a:endParaRPr lang="en-GB" sz="3200" spc="-1" dirty="0">
              <a:solidFill>
                <a:srgbClr val="FFFFFF"/>
              </a:solidFill>
              <a:uFill>
                <a:solidFill>
                  <a:srgbClr val="FFFFFF"/>
                </a:solidFill>
              </a:uFill>
              <a:latin typeface="Arial"/>
            </a:endParaRPr>
          </a:p>
          <a:p>
            <a:pPr>
              <a:buClr>
                <a:srgbClr val="000000"/>
              </a:buClr>
              <a:buSzPct val="45000"/>
            </a:pPr>
            <a:r>
              <a:rPr lang="en-GB" sz="3200" spc="-1" dirty="0">
                <a:solidFill>
                  <a:srgbClr val="FFFFFF"/>
                </a:solidFill>
                <a:uFill>
                  <a:solidFill>
                    <a:srgbClr val="FFFFFF"/>
                  </a:solidFill>
                </a:uFill>
                <a:latin typeface="Arial"/>
              </a:rPr>
              <a:t>Absolute</a:t>
            </a:r>
            <a:r>
              <a:rPr lang="en-GB" sz="3200" b="0" strike="noStrike" spc="-1" dirty="0">
                <a:solidFill>
                  <a:srgbClr val="FFFFFF"/>
                </a:solidFill>
                <a:uFill>
                  <a:solidFill>
                    <a:srgbClr val="FFFFFF"/>
                  </a:solidFill>
                </a:uFill>
                <a:latin typeface="Arial"/>
              </a:rPr>
              <a:t> sea level rise increase </a:t>
            </a:r>
            <a:br>
              <a:rPr lang="en-GB" sz="3200" b="0" strike="noStrike" spc="-1" dirty="0">
                <a:solidFill>
                  <a:srgbClr val="FFFFFF"/>
                </a:solidFill>
                <a:uFill>
                  <a:solidFill>
                    <a:srgbClr val="FFFFFF"/>
                  </a:solidFill>
                </a:uFill>
                <a:latin typeface="Arial"/>
              </a:rPr>
            </a:br>
            <a:r>
              <a:rPr lang="en-GB" sz="3200" b="0" strike="noStrike" spc="-1" dirty="0">
                <a:solidFill>
                  <a:srgbClr val="FFFFFF"/>
                </a:solidFill>
                <a:uFill>
                  <a:solidFill>
                    <a:srgbClr val="FFFFFF"/>
                  </a:solidFill>
                </a:uFill>
                <a:latin typeface="Arial"/>
              </a:rPr>
              <a:t>in Iceland is less than global</a:t>
            </a:r>
          </a:p>
          <a:p>
            <a:pPr>
              <a:buClr>
                <a:srgbClr val="000000"/>
              </a:buClr>
              <a:buSzPct val="45000"/>
            </a:pPr>
            <a:endParaRPr lang="en-GB" sz="3200"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However, land uplift/subsidence is also ver</a:t>
            </a:r>
            <a:r>
              <a:rPr lang="en-GB" sz="3200" spc="-1" dirty="0">
                <a:solidFill>
                  <a:srgbClr val="FFFFFF"/>
                </a:solidFill>
                <a:uFill>
                  <a:solidFill>
                    <a:srgbClr val="FFFFFF"/>
                  </a:solidFill>
                </a:uFill>
                <a:latin typeface="Arial"/>
              </a:rPr>
              <a:t>y significant</a:t>
            </a:r>
            <a:r>
              <a:rPr lang="en-GB" sz="3200" b="0" strike="noStrike" spc="-1" dirty="0">
                <a:solidFill>
                  <a:srgbClr val="FFFFFF"/>
                </a:solidFill>
                <a:uFill>
                  <a:solidFill>
                    <a:srgbClr val="FFFFFF"/>
                  </a:solidFill>
                </a:uFill>
                <a:latin typeface="Arial"/>
              </a:rPr>
              <a:t> </a:t>
            </a:r>
          </a:p>
        </p:txBody>
      </p:sp>
    </p:spTree>
    <p:extLst>
      <p:ext uri="{BB962C8B-B14F-4D97-AF65-F5344CB8AC3E}">
        <p14:creationId xmlns:p14="http://schemas.microsoft.com/office/powerpoint/2010/main" val="13715979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1155960" y="277920"/>
            <a:ext cx="10616040" cy="761040"/>
          </a:xfrm>
          <a:prstGeom prst="rect">
            <a:avLst/>
          </a:prstGeom>
          <a:noFill/>
          <a:ln>
            <a:noFill/>
          </a:ln>
        </p:spPr>
        <p:txBody>
          <a:bodyPr lIns="0" tIns="0" rIns="0" bIns="0"/>
          <a:lstStyle/>
          <a:p>
            <a:pPr>
              <a:lnSpc>
                <a:spcPct val="100000"/>
              </a:lnSpc>
            </a:pPr>
            <a:r>
              <a:rPr lang="sv-SE" sz="3600" b="1" strike="noStrike" spc="-1">
                <a:solidFill>
                  <a:srgbClr val="FFFFFF"/>
                </a:solidFill>
                <a:uFill>
                  <a:solidFill>
                    <a:srgbClr val="FFFFFF"/>
                  </a:solidFill>
                </a:uFill>
                <a:latin typeface="Arial"/>
              </a:rPr>
              <a:t>The current risks and future sea level rise</a:t>
            </a:r>
            <a:endParaRPr lang="sv-SE" sz="1800" b="0" strike="noStrike" spc="-1">
              <a:solidFill>
                <a:srgbClr val="000000"/>
              </a:solidFill>
              <a:uFill>
                <a:solidFill>
                  <a:srgbClr val="FFFFFF"/>
                </a:solidFill>
              </a:uFill>
              <a:latin typeface="Arial"/>
            </a:endParaRPr>
          </a:p>
        </p:txBody>
      </p:sp>
      <p:pic>
        <p:nvPicPr>
          <p:cNvPr id="3" name="Picture 2" descr="A close up of a screen&#10;&#10;Description automatically generated">
            <a:extLst>
              <a:ext uri="{FF2B5EF4-FFF2-40B4-BE49-F238E27FC236}">
                <a16:creationId xmlns:a16="http://schemas.microsoft.com/office/drawing/2014/main" id="{5DB48F3C-6554-4783-A962-884DD1171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6415" y="1038960"/>
            <a:ext cx="6605585" cy="5816359"/>
          </a:xfrm>
          <a:prstGeom prst="rect">
            <a:avLst/>
          </a:prstGeom>
          <a:solidFill>
            <a:schemeClr val="bg1"/>
          </a:solidFill>
        </p:spPr>
      </p:pic>
      <p:sp>
        <p:nvSpPr>
          <p:cNvPr id="9" name="TextShape 2">
            <a:extLst>
              <a:ext uri="{FF2B5EF4-FFF2-40B4-BE49-F238E27FC236}">
                <a16:creationId xmlns:a16="http://schemas.microsoft.com/office/drawing/2014/main" id="{34B280DD-2AC2-456B-8D0F-8F0B137E8A54}"/>
              </a:ext>
            </a:extLst>
          </p:cNvPr>
          <p:cNvSpPr txBox="1"/>
          <p:nvPr/>
        </p:nvSpPr>
        <p:spPr>
          <a:xfrm>
            <a:off x="323851" y="1038960"/>
            <a:ext cx="5124450" cy="5133240"/>
          </a:xfrm>
          <a:prstGeom prst="rect">
            <a:avLst/>
          </a:prstGeom>
          <a:noFill/>
          <a:ln>
            <a:noFill/>
          </a:ln>
        </p:spPr>
        <p:txBody>
          <a:bodyPr lIns="0" tIns="0" rIns="0" bIns="0"/>
          <a:lstStyle/>
          <a:p>
            <a:pPr>
              <a:buClr>
                <a:srgbClr val="000000"/>
              </a:buClr>
              <a:buSzPct val="45000"/>
            </a:pPr>
            <a:r>
              <a:rPr lang="en-GB" sz="3200" spc="-1" dirty="0">
                <a:solidFill>
                  <a:srgbClr val="FFFFFF"/>
                </a:solidFill>
                <a:uFill>
                  <a:solidFill>
                    <a:srgbClr val="FFFFFF"/>
                  </a:solidFill>
                </a:uFill>
                <a:latin typeface="Arial"/>
              </a:rPr>
              <a:t>Uplift in Iceland at the coast is more than 1 m per century where it is fastest</a:t>
            </a:r>
          </a:p>
          <a:p>
            <a:pPr lvl="1">
              <a:buClr>
                <a:srgbClr val="000000"/>
              </a:buClr>
              <a:buSzPct val="45000"/>
            </a:pPr>
            <a:r>
              <a:rPr lang="en-GB" sz="2800" spc="-1" dirty="0">
                <a:solidFill>
                  <a:srgbClr val="FFFFFF"/>
                </a:solidFill>
                <a:uFill>
                  <a:solidFill>
                    <a:srgbClr val="FFFFFF"/>
                  </a:solidFill>
                </a:uFill>
                <a:latin typeface="Arial"/>
              </a:rPr>
              <a:t>Sea level drop likely</a:t>
            </a:r>
            <a:endParaRPr lang="en-GB" sz="3200" spc="-1" dirty="0">
              <a:solidFill>
                <a:srgbClr val="FFFFFF"/>
              </a:solidFill>
              <a:uFill>
                <a:solidFill>
                  <a:srgbClr val="FFFFFF"/>
                </a:solidFill>
              </a:uFill>
              <a:latin typeface="Arial"/>
            </a:endParaRPr>
          </a:p>
          <a:p>
            <a:pPr>
              <a:buClr>
                <a:srgbClr val="000000"/>
              </a:buClr>
              <a:buSzPct val="45000"/>
            </a:pPr>
            <a:endParaRPr lang="en-GB" sz="3200" b="0" strike="noStrike" spc="-1" dirty="0">
              <a:solidFill>
                <a:srgbClr val="FFFFFF"/>
              </a:solidFill>
              <a:uFill>
                <a:solidFill>
                  <a:srgbClr val="FFFFFF"/>
                </a:solidFill>
              </a:uFill>
              <a:latin typeface="Arial"/>
            </a:endParaRPr>
          </a:p>
          <a:p>
            <a:pPr>
              <a:buClr>
                <a:srgbClr val="000000"/>
              </a:buClr>
              <a:buSzPct val="45000"/>
            </a:pPr>
            <a:r>
              <a:rPr lang="en-GB" sz="3200" spc="-1" dirty="0">
                <a:solidFill>
                  <a:srgbClr val="FFFFFF"/>
                </a:solidFill>
                <a:uFill>
                  <a:solidFill>
                    <a:srgbClr val="FFFFFF"/>
                  </a:solidFill>
                </a:uFill>
                <a:latin typeface="Arial"/>
              </a:rPr>
              <a:t>The heavily populated areas on the SW coast are subsiding</a:t>
            </a:r>
            <a:endParaRPr lang="en-GB" sz="3200" b="0" strike="noStrike" spc="-1" dirty="0">
              <a:solidFill>
                <a:srgbClr val="FFFFFF"/>
              </a:solidFill>
              <a:uFill>
                <a:solidFill>
                  <a:srgbClr val="FFFFFF"/>
                </a:solidFill>
              </a:uFill>
              <a:latin typeface="Arial"/>
            </a:endParaRPr>
          </a:p>
          <a:p>
            <a:pPr lvl="1">
              <a:buClr>
                <a:srgbClr val="000000"/>
              </a:buClr>
              <a:buSzPct val="45000"/>
            </a:pPr>
            <a:r>
              <a:rPr lang="en-GB" sz="2800" b="0" strike="noStrike" spc="-1" dirty="0">
                <a:solidFill>
                  <a:srgbClr val="FFFFFF"/>
                </a:solidFill>
                <a:uFill>
                  <a:solidFill>
                    <a:srgbClr val="FFFFFF"/>
                  </a:solidFill>
                </a:uFill>
                <a:latin typeface="Arial"/>
              </a:rPr>
              <a:t>Sea level rise will be more </a:t>
            </a:r>
            <a:r>
              <a:rPr lang="en-GB" sz="2800" spc="-1" dirty="0">
                <a:solidFill>
                  <a:srgbClr val="FFFFFF"/>
                </a:solidFill>
                <a:uFill>
                  <a:solidFill>
                    <a:srgbClr val="FFFFFF"/>
                  </a:solidFill>
                </a:uFill>
                <a:latin typeface="Arial"/>
              </a:rPr>
              <a:t>acute there</a:t>
            </a:r>
            <a:endParaRPr lang="en-GB" sz="2800" b="0" strike="noStrike"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40246789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1155960" y="277920"/>
            <a:ext cx="10616040" cy="761040"/>
          </a:xfrm>
          <a:prstGeom prst="rect">
            <a:avLst/>
          </a:prstGeom>
          <a:noFill/>
          <a:ln>
            <a:noFill/>
          </a:ln>
        </p:spPr>
        <p:txBody>
          <a:bodyPr lIns="0" tIns="0" rIns="0" bIns="0"/>
          <a:lstStyle/>
          <a:p>
            <a:pPr>
              <a:lnSpc>
                <a:spcPct val="100000"/>
              </a:lnSpc>
            </a:pPr>
            <a:r>
              <a:rPr lang="sv-SE" sz="3600" b="1" strike="noStrike" spc="-1">
                <a:solidFill>
                  <a:srgbClr val="FFFFFF"/>
                </a:solidFill>
                <a:uFill>
                  <a:solidFill>
                    <a:srgbClr val="FFFFFF"/>
                  </a:solidFill>
                </a:uFill>
                <a:latin typeface="Arial"/>
              </a:rPr>
              <a:t>The current risks and future sea level rise</a:t>
            </a:r>
            <a:endParaRPr lang="sv-SE" sz="1800" b="0" strike="noStrike" spc="-1">
              <a:solidFill>
                <a:srgbClr val="000000"/>
              </a:solidFill>
              <a:uFill>
                <a:solidFill>
                  <a:srgbClr val="FFFFFF"/>
                </a:solidFill>
              </a:uFill>
              <a:latin typeface="Arial"/>
            </a:endParaRPr>
          </a:p>
        </p:txBody>
      </p:sp>
      <p:pic>
        <p:nvPicPr>
          <p:cNvPr id="188" name="Billede 187"/>
          <p:cNvPicPr/>
          <p:nvPr/>
        </p:nvPicPr>
        <p:blipFill>
          <a:blip r:embed="rId2"/>
          <a:stretch/>
        </p:blipFill>
        <p:spPr>
          <a:xfrm>
            <a:off x="274245" y="1560420"/>
            <a:ext cx="5334480" cy="3737160"/>
          </a:xfrm>
          <a:prstGeom prst="rect">
            <a:avLst/>
          </a:prstGeom>
          <a:ln>
            <a:noFill/>
          </a:ln>
        </p:spPr>
      </p:pic>
      <p:sp>
        <p:nvSpPr>
          <p:cNvPr id="5" name="TextShape 2">
            <a:extLst>
              <a:ext uri="{FF2B5EF4-FFF2-40B4-BE49-F238E27FC236}">
                <a16:creationId xmlns:a16="http://schemas.microsoft.com/office/drawing/2014/main" id="{21CC8955-D758-4C06-B54B-22D371355A8E}"/>
              </a:ext>
            </a:extLst>
          </p:cNvPr>
          <p:cNvSpPr txBox="1"/>
          <p:nvPr/>
        </p:nvSpPr>
        <p:spPr>
          <a:xfrm>
            <a:off x="5972175" y="1410435"/>
            <a:ext cx="5438776" cy="5133240"/>
          </a:xfrm>
          <a:prstGeom prst="rect">
            <a:avLst/>
          </a:prstGeom>
          <a:noFill/>
          <a:ln>
            <a:noFill/>
          </a:ln>
        </p:spPr>
        <p:txBody>
          <a:bodyPr lIns="0" tIns="0" rIns="0" bIns="0"/>
          <a:lstStyle/>
          <a:p>
            <a:pPr>
              <a:buClr>
                <a:srgbClr val="000000"/>
              </a:buClr>
              <a:buSzPct val="45000"/>
            </a:pPr>
            <a:r>
              <a:rPr lang="en-GB" sz="3200" spc="-1" dirty="0">
                <a:solidFill>
                  <a:srgbClr val="FFFFFF"/>
                </a:solidFill>
                <a:uFill>
                  <a:solidFill>
                    <a:srgbClr val="FFFFFF"/>
                  </a:solidFill>
                </a:uFill>
                <a:latin typeface="Arial"/>
              </a:rPr>
              <a:t>Adding information about sea level rise and height of storm highest floods makes it possible to estimate regions at risk</a:t>
            </a:r>
          </a:p>
          <a:p>
            <a:pPr>
              <a:buClr>
                <a:srgbClr val="000000"/>
              </a:buClr>
              <a:buSzPct val="45000"/>
            </a:pPr>
            <a:endParaRPr lang="en-GB" sz="3200" b="0" strike="noStrike" spc="-1" dirty="0">
              <a:solidFill>
                <a:srgbClr val="FFFFFF"/>
              </a:solidFill>
              <a:uFill>
                <a:solidFill>
                  <a:srgbClr val="FFFFFF"/>
                </a:solidFill>
              </a:uFill>
              <a:latin typeface="Arial"/>
            </a:endParaRPr>
          </a:p>
          <a:p>
            <a:pPr>
              <a:buClr>
                <a:srgbClr val="000000"/>
              </a:buClr>
              <a:buSzPct val="45000"/>
            </a:pPr>
            <a:r>
              <a:rPr lang="en-GB" sz="3200" spc="-1" dirty="0">
                <a:solidFill>
                  <a:srgbClr val="FFFFFF"/>
                </a:solidFill>
                <a:uFill>
                  <a:solidFill>
                    <a:srgbClr val="FFFFFF"/>
                  </a:solidFill>
                </a:uFill>
                <a:latin typeface="Arial"/>
              </a:rPr>
              <a:t>Preliminary work with an absolute worst case scenario</a:t>
            </a:r>
            <a:endParaRPr lang="en-GB" sz="2800" b="0" strike="noStrike" spc="-1" dirty="0">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1155960" y="277920"/>
            <a:ext cx="10616040" cy="761040"/>
          </a:xfrm>
          <a:prstGeom prst="rect">
            <a:avLst/>
          </a:prstGeom>
          <a:noFill/>
          <a:ln>
            <a:noFill/>
          </a:ln>
        </p:spPr>
        <p:txBody>
          <a:bodyPr lIns="0" tIns="0" rIns="0" bIns="0"/>
          <a:lstStyle/>
          <a:p>
            <a:pPr>
              <a:lnSpc>
                <a:spcPct val="100000"/>
              </a:lnSpc>
            </a:pPr>
            <a:r>
              <a:rPr lang="sv-SE" sz="3600" b="1" strike="noStrike" spc="-1" dirty="0">
                <a:solidFill>
                  <a:srgbClr val="FFFFFF"/>
                </a:solidFill>
                <a:uFill>
                  <a:solidFill>
                    <a:srgbClr val="FFFFFF"/>
                  </a:solidFill>
                </a:uFill>
                <a:latin typeface="Arial"/>
              </a:rPr>
              <a:t>Monitoring, </a:t>
            </a:r>
          </a:p>
          <a:p>
            <a:pPr>
              <a:lnSpc>
                <a:spcPct val="100000"/>
              </a:lnSpc>
            </a:pPr>
            <a:r>
              <a:rPr lang="sv-SE" sz="3600" b="1" strike="noStrike" spc="-1" dirty="0">
                <a:solidFill>
                  <a:srgbClr val="FFFFFF"/>
                </a:solidFill>
                <a:uFill>
                  <a:solidFill>
                    <a:srgbClr val="FFFFFF"/>
                  </a:solidFill>
                </a:uFill>
                <a:latin typeface="Arial"/>
              </a:rPr>
              <a:t>modelling and </a:t>
            </a:r>
          </a:p>
          <a:p>
            <a:pPr>
              <a:lnSpc>
                <a:spcPct val="100000"/>
              </a:lnSpc>
            </a:pPr>
            <a:r>
              <a:rPr lang="sv-SE" sz="3600" b="1" strike="noStrike" spc="-1" dirty="0">
                <a:solidFill>
                  <a:srgbClr val="FFFFFF"/>
                </a:solidFill>
                <a:uFill>
                  <a:solidFill>
                    <a:srgbClr val="FFFFFF"/>
                  </a:solidFill>
                </a:uFill>
                <a:latin typeface="Arial"/>
              </a:rPr>
              <a:t>forecasting</a:t>
            </a:r>
            <a:endParaRPr lang="sv-SE" sz="1800" b="0" strike="noStrike" spc="-1" dirty="0">
              <a:solidFill>
                <a:srgbClr val="000000"/>
              </a:solidFill>
              <a:uFill>
                <a:solidFill>
                  <a:srgbClr val="FFFFFF"/>
                </a:solidFill>
              </a:uFill>
              <a:latin typeface="Arial"/>
            </a:endParaRPr>
          </a:p>
        </p:txBody>
      </p:sp>
      <p:sp>
        <p:nvSpPr>
          <p:cNvPr id="5" name="TextShape 2">
            <a:extLst>
              <a:ext uri="{FF2B5EF4-FFF2-40B4-BE49-F238E27FC236}">
                <a16:creationId xmlns:a16="http://schemas.microsoft.com/office/drawing/2014/main" id="{21CC8955-D758-4C06-B54B-22D371355A8E}"/>
              </a:ext>
            </a:extLst>
          </p:cNvPr>
          <p:cNvSpPr txBox="1"/>
          <p:nvPr/>
        </p:nvSpPr>
        <p:spPr>
          <a:xfrm>
            <a:off x="304800" y="1944785"/>
            <a:ext cx="11106151" cy="4419600"/>
          </a:xfrm>
          <a:prstGeom prst="rect">
            <a:avLst/>
          </a:prstGeom>
          <a:noFill/>
          <a:ln>
            <a:noFill/>
          </a:ln>
        </p:spPr>
        <p:txBody>
          <a:bodyPr lIns="0" tIns="0" rIns="0" bIns="0"/>
          <a:lstStyle/>
          <a:p>
            <a:pPr>
              <a:buClr>
                <a:srgbClr val="000000"/>
              </a:buClr>
              <a:buSzPct val="45000"/>
            </a:pPr>
            <a:r>
              <a:rPr lang="en-GB" sz="3200" spc="-1" dirty="0">
                <a:solidFill>
                  <a:srgbClr val="FFFFFF"/>
                </a:solidFill>
                <a:uFill>
                  <a:solidFill>
                    <a:srgbClr val="FFFFFF"/>
                  </a:solidFill>
                </a:uFill>
                <a:latin typeface="Arial"/>
              </a:rPr>
              <a:t>Being able to estimate the </a:t>
            </a:r>
          </a:p>
          <a:p>
            <a:pPr>
              <a:buClr>
                <a:srgbClr val="000000"/>
              </a:buClr>
              <a:buSzPct val="45000"/>
            </a:pPr>
            <a:r>
              <a:rPr lang="en-GB" sz="3200" spc="-1" dirty="0">
                <a:solidFill>
                  <a:srgbClr val="FFFFFF"/>
                </a:solidFill>
                <a:uFill>
                  <a:solidFill>
                    <a:srgbClr val="FFFFFF"/>
                  </a:solidFill>
                </a:uFill>
                <a:latin typeface="Arial"/>
              </a:rPr>
              <a:t>risk is just one step to </a:t>
            </a:r>
          </a:p>
          <a:p>
            <a:pPr>
              <a:buClr>
                <a:srgbClr val="000000"/>
              </a:buClr>
              <a:buSzPct val="45000"/>
            </a:pPr>
            <a:r>
              <a:rPr lang="en-GB" sz="3200" spc="-1" dirty="0">
                <a:solidFill>
                  <a:srgbClr val="FFFFFF"/>
                </a:solidFill>
                <a:uFill>
                  <a:solidFill>
                    <a:srgbClr val="FFFFFF"/>
                  </a:solidFill>
                </a:uFill>
                <a:latin typeface="Arial"/>
              </a:rPr>
              <a:t>enhancing societal safety</a:t>
            </a:r>
          </a:p>
          <a:p>
            <a:pPr>
              <a:buClr>
                <a:srgbClr val="000000"/>
              </a:buClr>
              <a:buSzPct val="45000"/>
            </a:pPr>
            <a:endParaRPr lang="en-GB" sz="3200" b="0" strike="noStrike" spc="-1" dirty="0">
              <a:solidFill>
                <a:srgbClr val="FFFFFF"/>
              </a:solidFill>
              <a:uFill>
                <a:solidFill>
                  <a:srgbClr val="FFFFFF"/>
                </a:solidFill>
              </a:uFill>
              <a:latin typeface="Arial"/>
            </a:endParaRPr>
          </a:p>
          <a:p>
            <a:pPr>
              <a:buClr>
                <a:srgbClr val="000000"/>
              </a:buClr>
              <a:buSzPct val="45000"/>
            </a:pPr>
            <a:r>
              <a:rPr lang="en-GB" sz="3200" spc="-1" dirty="0">
                <a:solidFill>
                  <a:srgbClr val="FFFFFF"/>
                </a:solidFill>
                <a:uFill>
                  <a:solidFill>
                    <a:srgbClr val="FFFFFF"/>
                  </a:solidFill>
                </a:uFill>
                <a:latin typeface="Arial"/>
              </a:rPr>
              <a:t>Communicating</a:t>
            </a:r>
          </a:p>
          <a:p>
            <a:pPr>
              <a:buClr>
                <a:srgbClr val="000000"/>
              </a:buClr>
              <a:buSzPct val="45000"/>
            </a:pPr>
            <a:endParaRPr lang="en-GB" sz="3200" b="0" strike="noStrike" spc="-1" dirty="0">
              <a:solidFill>
                <a:srgbClr val="FFFFFF"/>
              </a:solidFill>
              <a:uFill>
                <a:solidFill>
                  <a:srgbClr val="FFFFFF"/>
                </a:solidFill>
              </a:uFill>
              <a:latin typeface="Arial"/>
            </a:endParaRPr>
          </a:p>
          <a:p>
            <a:pPr>
              <a:buClr>
                <a:srgbClr val="000000"/>
              </a:buClr>
              <a:buSzPct val="45000"/>
            </a:pPr>
            <a:r>
              <a:rPr lang="en-GB" sz="3200" spc="-1" dirty="0">
                <a:solidFill>
                  <a:srgbClr val="FFFFFF"/>
                </a:solidFill>
                <a:uFill>
                  <a:solidFill>
                    <a:srgbClr val="FFFFFF"/>
                  </a:solidFill>
                </a:uFill>
                <a:latin typeface="Arial"/>
              </a:rPr>
              <a:t>Modelling and forecasting is a very important part of the solution</a:t>
            </a:r>
            <a:endParaRPr lang="en-GB" sz="2800" b="0" strike="noStrike" spc="-1" dirty="0">
              <a:solidFill>
                <a:srgbClr val="FFFFFF"/>
              </a:solidFill>
              <a:uFill>
                <a:solidFill>
                  <a:srgbClr val="FFFFFF"/>
                </a:solidFill>
              </a:uFill>
              <a:latin typeface="Arial"/>
            </a:endParaRPr>
          </a:p>
        </p:txBody>
      </p:sp>
      <p:pic>
        <p:nvPicPr>
          <p:cNvPr id="3" name="Picture 2">
            <a:extLst>
              <a:ext uri="{FF2B5EF4-FFF2-40B4-BE49-F238E27FC236}">
                <a16:creationId xmlns:a16="http://schemas.microsoft.com/office/drawing/2014/main" id="{BEBB1DA4-F14E-4A19-AF7A-EF21C60F5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9224" y="-161364"/>
            <a:ext cx="7597073" cy="4419600"/>
          </a:xfrm>
          <a:prstGeom prst="rect">
            <a:avLst/>
          </a:prstGeom>
        </p:spPr>
      </p:pic>
    </p:spTree>
    <p:extLst>
      <p:ext uri="{BB962C8B-B14F-4D97-AF65-F5344CB8AC3E}">
        <p14:creationId xmlns:p14="http://schemas.microsoft.com/office/powerpoint/2010/main" val="12315546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1155960" y="277920"/>
            <a:ext cx="10616040" cy="761040"/>
          </a:xfrm>
          <a:prstGeom prst="rect">
            <a:avLst/>
          </a:prstGeom>
          <a:noFill/>
          <a:ln>
            <a:noFill/>
          </a:ln>
        </p:spPr>
        <p:txBody>
          <a:bodyPr lIns="0" tIns="0" rIns="0" bIns="0"/>
          <a:lstStyle/>
          <a:p>
            <a:pPr>
              <a:lnSpc>
                <a:spcPct val="100000"/>
              </a:lnSpc>
            </a:pPr>
            <a:r>
              <a:rPr lang="sv-SE" sz="3600" b="1" strike="noStrike" spc="-1" dirty="0">
                <a:solidFill>
                  <a:srgbClr val="FFFFFF"/>
                </a:solidFill>
                <a:uFill>
                  <a:solidFill>
                    <a:srgbClr val="FFFFFF"/>
                  </a:solidFill>
                </a:uFill>
                <a:latin typeface="Arial"/>
              </a:rPr>
              <a:t>Monitoring, modelling and forecasting</a:t>
            </a:r>
            <a:endParaRPr lang="sv-SE" sz="1800" b="0" strike="noStrike" spc="-1" dirty="0">
              <a:solidFill>
                <a:srgbClr val="000000"/>
              </a:solidFill>
              <a:uFill>
                <a:solidFill>
                  <a:srgbClr val="FFFFFF"/>
                </a:solidFill>
              </a:uFill>
              <a:latin typeface="Arial"/>
            </a:endParaRPr>
          </a:p>
        </p:txBody>
      </p:sp>
      <p:sp>
        <p:nvSpPr>
          <p:cNvPr id="5" name="TextShape 2">
            <a:extLst>
              <a:ext uri="{FF2B5EF4-FFF2-40B4-BE49-F238E27FC236}">
                <a16:creationId xmlns:a16="http://schemas.microsoft.com/office/drawing/2014/main" id="{21CC8955-D758-4C06-B54B-22D371355A8E}"/>
              </a:ext>
            </a:extLst>
          </p:cNvPr>
          <p:cNvSpPr txBox="1"/>
          <p:nvPr/>
        </p:nvSpPr>
        <p:spPr>
          <a:xfrm>
            <a:off x="542927" y="1201273"/>
            <a:ext cx="10890998" cy="5271233"/>
          </a:xfrm>
          <a:prstGeom prst="rect">
            <a:avLst/>
          </a:prstGeom>
          <a:noFill/>
          <a:ln>
            <a:noFill/>
          </a:ln>
        </p:spPr>
        <p:txBody>
          <a:bodyPr lIns="0" tIns="0" rIns="0" bIns="0"/>
          <a:lstStyle/>
          <a:p>
            <a:pPr>
              <a:buClr>
                <a:srgbClr val="000000"/>
              </a:buClr>
              <a:buSzPct val="45000"/>
            </a:pPr>
            <a:r>
              <a:rPr lang="en-GB" sz="3200" spc="-1" dirty="0">
                <a:solidFill>
                  <a:srgbClr val="FFFFFF"/>
                </a:solidFill>
                <a:uFill>
                  <a:solidFill>
                    <a:srgbClr val="FFFFFF"/>
                  </a:solidFill>
                </a:uFill>
                <a:latin typeface="Arial"/>
              </a:rPr>
              <a:t>Building a model to reproduces historical events, aid with risk assessment and forecast future events</a:t>
            </a:r>
          </a:p>
          <a:p>
            <a:pPr>
              <a:buClr>
                <a:srgbClr val="000000"/>
              </a:buClr>
              <a:buSzPct val="45000"/>
            </a:pPr>
            <a:endParaRPr lang="en-GB" sz="3200" spc="-1" dirty="0">
              <a:solidFill>
                <a:srgbClr val="FFFFFF"/>
              </a:solidFill>
              <a:uFill>
                <a:solidFill>
                  <a:srgbClr val="FFFFFF"/>
                </a:solidFill>
              </a:uFill>
              <a:latin typeface="Arial"/>
            </a:endParaRPr>
          </a:p>
          <a:p>
            <a:pPr>
              <a:buClr>
                <a:srgbClr val="000000"/>
              </a:buClr>
              <a:buSzPct val="45000"/>
            </a:pPr>
            <a:r>
              <a:rPr lang="en-GB" sz="3200" spc="-1" dirty="0">
                <a:solidFill>
                  <a:srgbClr val="FFFFFF"/>
                </a:solidFill>
                <a:uFill>
                  <a:solidFill>
                    <a:srgbClr val="FFFFFF"/>
                  </a:solidFill>
                </a:uFill>
                <a:latin typeface="Arial"/>
              </a:rPr>
              <a:t>Identify flooding “hot spots” from past and future scenarios &amp; map the risk in detail</a:t>
            </a:r>
          </a:p>
          <a:p>
            <a:pPr>
              <a:buClr>
                <a:srgbClr val="000000"/>
              </a:buClr>
              <a:buSzPct val="45000"/>
            </a:pPr>
            <a:endParaRPr lang="en-GB" sz="3200" spc="-1" dirty="0">
              <a:solidFill>
                <a:srgbClr val="FFFFFF"/>
              </a:solidFill>
              <a:uFill>
                <a:solidFill>
                  <a:srgbClr val="FFFFFF"/>
                </a:solidFill>
              </a:uFill>
              <a:latin typeface="Arial"/>
            </a:endParaRPr>
          </a:p>
          <a:p>
            <a:pPr>
              <a:buClr>
                <a:srgbClr val="000000"/>
              </a:buClr>
              <a:buSzPct val="45000"/>
            </a:pPr>
            <a:r>
              <a:rPr lang="en-GB" sz="3200" spc="-1" dirty="0">
                <a:solidFill>
                  <a:srgbClr val="FFFFFF"/>
                </a:solidFill>
                <a:uFill>
                  <a:solidFill>
                    <a:srgbClr val="FFFFFF"/>
                  </a:solidFill>
                </a:uFill>
                <a:latin typeface="Arial"/>
              </a:rPr>
              <a:t>Model is running  and a pilot region should be operational next year </a:t>
            </a:r>
          </a:p>
          <a:p>
            <a:pPr>
              <a:buClr>
                <a:srgbClr val="000000"/>
              </a:buClr>
              <a:buSzPct val="45000"/>
            </a:pPr>
            <a:endParaRPr lang="en-GB" sz="3200" spc="-1" dirty="0">
              <a:solidFill>
                <a:srgbClr val="FFFFFF"/>
              </a:solidFill>
              <a:uFill>
                <a:solidFill>
                  <a:srgbClr val="FFFFFF"/>
                </a:solidFill>
              </a:uFill>
              <a:latin typeface="Arial"/>
            </a:endParaRPr>
          </a:p>
          <a:p>
            <a:pPr>
              <a:buClr>
                <a:srgbClr val="000000"/>
              </a:buClr>
              <a:buSzPct val="45000"/>
            </a:pPr>
            <a:endParaRPr lang="en-GB" sz="3200" spc="-1" dirty="0">
              <a:solidFill>
                <a:srgbClr val="FFFFFF"/>
              </a:solidFill>
              <a:uFill>
                <a:solidFill>
                  <a:srgbClr val="FFFFFF"/>
                </a:solidFill>
              </a:uFill>
              <a:latin typeface="Arial"/>
            </a:endParaRPr>
          </a:p>
          <a:p>
            <a:pPr>
              <a:buClr>
                <a:srgbClr val="000000"/>
              </a:buClr>
              <a:buSzPct val="45000"/>
            </a:pPr>
            <a:endParaRPr lang="en-GB" sz="3200" b="0" strike="noStrike"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229857550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1155960" y="277920"/>
            <a:ext cx="10616040" cy="761040"/>
          </a:xfrm>
          <a:prstGeom prst="rect">
            <a:avLst/>
          </a:prstGeom>
          <a:noFill/>
          <a:ln>
            <a:noFill/>
          </a:ln>
        </p:spPr>
        <p:txBody>
          <a:bodyPr lIns="0" tIns="0" rIns="0" bIns="0"/>
          <a:lstStyle/>
          <a:p>
            <a:pPr>
              <a:lnSpc>
                <a:spcPct val="100000"/>
              </a:lnSpc>
            </a:pPr>
            <a:r>
              <a:rPr lang="sv-SE" sz="3600" b="1" strike="noStrike" spc="-1" dirty="0">
                <a:solidFill>
                  <a:srgbClr val="FFFFFF"/>
                </a:solidFill>
                <a:uFill>
                  <a:solidFill>
                    <a:srgbClr val="FFFFFF"/>
                  </a:solidFill>
                </a:uFill>
                <a:latin typeface="Arial"/>
              </a:rPr>
              <a:t>Monitoring, modelling and forecasting</a:t>
            </a:r>
            <a:endParaRPr lang="sv-SE"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5039569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Shape 1"/>
          <p:cNvSpPr txBox="1"/>
          <p:nvPr/>
        </p:nvSpPr>
        <p:spPr>
          <a:xfrm>
            <a:off x="432000" y="144000"/>
            <a:ext cx="10127520" cy="720000"/>
          </a:xfrm>
          <a:prstGeom prst="rect">
            <a:avLst/>
          </a:prstGeom>
          <a:noFill/>
          <a:ln>
            <a:noFill/>
          </a:ln>
        </p:spPr>
        <p:txBody>
          <a:bodyPr lIns="0" tIns="0" rIns="0" bIns="0" anchor="b"/>
          <a:lstStyle/>
          <a:p>
            <a:pPr algn="ctr">
              <a:lnSpc>
                <a:spcPct val="100000"/>
              </a:lnSpc>
            </a:pPr>
            <a:r>
              <a:rPr lang="sv-SE" sz="4400" b="1" strike="noStrike" spc="-1">
                <a:solidFill>
                  <a:srgbClr val="FFFFFF"/>
                </a:solidFill>
                <a:uFill>
                  <a:solidFill>
                    <a:srgbClr val="FFFFFF"/>
                  </a:solidFill>
                </a:uFill>
                <a:latin typeface="Arial"/>
              </a:rPr>
              <a:t>Science and societal safety</a:t>
            </a:r>
            <a:endParaRPr lang="sv-SE" sz="1800" b="0" strike="noStrike" spc="-1">
              <a:solidFill>
                <a:srgbClr val="000000"/>
              </a:solidFill>
              <a:uFill>
                <a:solidFill>
                  <a:srgbClr val="FFFFFF"/>
                </a:solidFill>
              </a:uFill>
              <a:latin typeface="Arial"/>
            </a:endParaRPr>
          </a:p>
        </p:txBody>
      </p:sp>
      <p:sp>
        <p:nvSpPr>
          <p:cNvPr id="191" name="TextShape 2"/>
          <p:cNvSpPr txBox="1"/>
          <p:nvPr/>
        </p:nvSpPr>
        <p:spPr>
          <a:xfrm>
            <a:off x="609480" y="1604520"/>
            <a:ext cx="10972440" cy="3977280"/>
          </a:xfrm>
          <a:prstGeom prst="rect">
            <a:avLst/>
          </a:prstGeom>
          <a:noFill/>
          <a:ln>
            <a:noFill/>
          </a:ln>
        </p:spPr>
        <p:txBody>
          <a:bodyPr lIns="0" tIns="0" rIns="0" bIns="0"/>
          <a:lstStyle/>
          <a:p>
            <a:pPr>
              <a:buClr>
                <a:srgbClr val="000000"/>
              </a:buClr>
              <a:buSzPct val="45000"/>
            </a:pPr>
            <a:r>
              <a:rPr lang="en-GB" sz="3200" b="0" strike="noStrike" spc="-1" dirty="0">
                <a:solidFill>
                  <a:srgbClr val="FFFFFF"/>
                </a:solidFill>
                <a:uFill>
                  <a:solidFill>
                    <a:srgbClr val="FFFFFF"/>
                  </a:solidFill>
                </a:uFill>
                <a:latin typeface="Arial"/>
              </a:rPr>
              <a:t>In NORDRESS scientific results from </a:t>
            </a:r>
            <a:r>
              <a:rPr lang="en-GB" sz="3200" spc="-1" dirty="0">
                <a:solidFill>
                  <a:srgbClr val="FFFFFF"/>
                </a:solidFill>
                <a:uFill>
                  <a:solidFill>
                    <a:srgbClr val="FFFFFF"/>
                  </a:solidFill>
                </a:uFill>
                <a:latin typeface="Arial"/>
              </a:rPr>
              <a:t>ac</a:t>
            </a:r>
            <a:r>
              <a:rPr lang="en-GB" sz="3200" b="0" strike="noStrike" spc="-1" dirty="0">
                <a:solidFill>
                  <a:srgbClr val="FFFFFF"/>
                </a:solidFill>
                <a:uFill>
                  <a:solidFill>
                    <a:srgbClr val="FFFFFF"/>
                  </a:solidFill>
                </a:uFill>
                <a:latin typeface="Arial"/>
              </a:rPr>
              <a:t>ademia have been used to assist the work in institutes that deal with infrastructure and societal safety</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 </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1" strike="noStrike" spc="-1" dirty="0">
                <a:solidFill>
                  <a:srgbClr val="FFFFFF"/>
                </a:solidFill>
                <a:uFill>
                  <a:solidFill>
                    <a:srgbClr val="FFFFFF"/>
                  </a:solidFill>
                </a:uFill>
                <a:latin typeface="Arial"/>
              </a:rPr>
              <a:t>Knowledge</a:t>
            </a:r>
            <a:r>
              <a:rPr lang="en-GB" sz="3200" b="0" strike="noStrike" spc="-1" dirty="0">
                <a:solidFill>
                  <a:srgbClr val="FFFFFF"/>
                </a:solidFill>
                <a:uFill>
                  <a:solidFill>
                    <a:srgbClr val="FFFFFF"/>
                  </a:solidFill>
                </a:uFill>
                <a:latin typeface="Arial"/>
              </a:rPr>
              <a:t> makes it possible to use</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1" strike="noStrike" spc="-1" dirty="0">
                <a:solidFill>
                  <a:srgbClr val="FFFFFF"/>
                </a:solidFill>
                <a:uFill>
                  <a:solidFill>
                    <a:srgbClr val="FFFFFF"/>
                  </a:solidFill>
                </a:uFill>
                <a:latin typeface="Arial"/>
              </a:rPr>
              <a:t>data</a:t>
            </a:r>
            <a:r>
              <a:rPr lang="en-GB" sz="3200" b="0" strike="noStrike" spc="-1" dirty="0">
                <a:solidFill>
                  <a:srgbClr val="FFFFFF"/>
                </a:solidFill>
                <a:uFill>
                  <a:solidFill>
                    <a:srgbClr val="FFFFFF"/>
                  </a:solidFill>
                </a:uFill>
                <a:latin typeface="Arial"/>
              </a:rPr>
              <a:t> to estimate risk and build </a:t>
            </a:r>
            <a:r>
              <a:rPr lang="en-GB" sz="3200" b="1" strike="noStrike" spc="-1" dirty="0">
                <a:solidFill>
                  <a:srgbClr val="FFFFFF"/>
                </a:solidFill>
                <a:uFill>
                  <a:solidFill>
                    <a:srgbClr val="FFFFFF"/>
                  </a:solidFill>
                </a:uFill>
                <a:latin typeface="Arial"/>
              </a:rPr>
              <a:t>models
and warning systems </a:t>
            </a:r>
            <a:r>
              <a:rPr lang="en-GB" sz="3200" b="0" strike="noStrike" spc="-1" dirty="0">
                <a:solidFill>
                  <a:srgbClr val="FFFFFF"/>
                </a:solidFill>
                <a:uFill>
                  <a:solidFill>
                    <a:srgbClr val="FFFFFF"/>
                  </a:solidFill>
                </a:uFill>
                <a:latin typeface="Arial"/>
              </a:rPr>
              <a:t>→ Enhance 
</a:t>
            </a:r>
            <a:r>
              <a:rPr lang="en-GB" sz="3200" b="1" strike="noStrike" spc="-1" dirty="0">
                <a:solidFill>
                  <a:srgbClr val="FFFFFF"/>
                </a:solidFill>
                <a:uFill>
                  <a:solidFill>
                    <a:srgbClr val="FFFFFF"/>
                  </a:solidFill>
                </a:uFill>
                <a:latin typeface="Arial"/>
              </a:rPr>
              <a:t>societal</a:t>
            </a:r>
            <a:r>
              <a:rPr lang="en-GB" sz="3200" b="0" strike="noStrike" spc="-1" dirty="0">
                <a:solidFill>
                  <a:srgbClr val="FFFFFF"/>
                </a:solidFill>
                <a:uFill>
                  <a:solidFill>
                    <a:srgbClr val="FFFFFF"/>
                  </a:solidFill>
                </a:uFill>
                <a:latin typeface="Arial"/>
              </a:rPr>
              <a:t> </a:t>
            </a:r>
            <a:r>
              <a:rPr lang="en-GB" sz="3200" b="1" strike="noStrike" spc="-1" dirty="0">
                <a:solidFill>
                  <a:srgbClr val="FFFFFF"/>
                </a:solidFill>
                <a:uFill>
                  <a:solidFill>
                    <a:srgbClr val="FFFFFF"/>
                  </a:solidFill>
                </a:uFill>
                <a:latin typeface="Arial"/>
              </a:rPr>
              <a:t>safety</a:t>
            </a:r>
            <a:r>
              <a:rPr lang="en-GB" sz="3200" b="0" strike="noStrike" spc="-1" dirty="0">
                <a:solidFill>
                  <a:srgbClr val="FFFFFF"/>
                </a:solidFill>
                <a:uFill>
                  <a:solidFill>
                    <a:srgbClr val="FFFFFF"/>
                  </a:solidFill>
                </a:uFill>
                <a:latin typeface="Arial"/>
              </a:rPr>
              <a:t> </a:t>
            </a:r>
            <a:endParaRPr lang="en-GB" sz="3200" b="0" i="1" strike="noStrike" spc="-1" dirty="0">
              <a:solidFill>
                <a:srgbClr val="FFFFFF"/>
              </a:solidFill>
              <a:uFill>
                <a:solidFill>
                  <a:srgbClr val="FFFFFF"/>
                </a:solidFill>
              </a:uFill>
              <a:latin typeface="Arial"/>
            </a:endParaRPr>
          </a:p>
          <a:p>
            <a:pPr marL="216000"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
 </a:t>
            </a:r>
            <a:endParaRPr lang="en-GB" sz="3200" b="0" i="1" strike="noStrike" spc="-1" dirty="0">
              <a:solidFill>
                <a:srgbClr val="FFFFFF"/>
              </a:solidFill>
              <a:uFill>
                <a:solidFill>
                  <a:srgbClr val="FFFFFF"/>
                </a:solidFill>
              </a:uFill>
              <a:latin typeface="Arial"/>
            </a:endParaRPr>
          </a:p>
          <a:p>
            <a:pPr marL="216000"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 </a:t>
            </a:r>
            <a:endParaRPr lang="en-GB" sz="3200" b="0" i="1" strike="noStrike" spc="-1" dirty="0">
              <a:solidFill>
                <a:srgbClr val="FFFFFF"/>
              </a:solidFill>
              <a:uFill>
                <a:solidFill>
                  <a:srgbClr val="FFFFFF"/>
                </a:solidFill>
              </a:uFill>
              <a:latin typeface="Arial"/>
            </a:endParaRPr>
          </a:p>
        </p:txBody>
      </p:sp>
      <p:sp>
        <p:nvSpPr>
          <p:cNvPr id="192" name="CustomShape 3"/>
          <p:cNvSpPr/>
          <p:nvPr/>
        </p:nvSpPr>
        <p:spPr>
          <a:xfrm>
            <a:off x="9493920" y="3672000"/>
            <a:ext cx="2088000" cy="2088000"/>
          </a:xfrm>
          <a:prstGeom prst="ellipse">
            <a:avLst/>
          </a:prstGeom>
          <a:solidFill>
            <a:srgbClr val="C5000B">
              <a:alpha val="30000"/>
            </a:srgbClr>
          </a:solidFill>
          <a:ln>
            <a:solidFill>
              <a:srgbClr val="3465A4"/>
            </a:solidFill>
          </a:ln>
        </p:spPr>
        <p:style>
          <a:lnRef idx="0">
            <a:scrgbClr r="0" g="0" b="0"/>
          </a:lnRef>
          <a:fillRef idx="0">
            <a:scrgbClr r="0" g="0" b="0"/>
          </a:fillRef>
          <a:effectRef idx="0">
            <a:scrgbClr r="0" g="0" b="0"/>
          </a:effectRef>
          <a:fontRef idx="minor"/>
        </p:style>
      </p:sp>
      <p:sp>
        <p:nvSpPr>
          <p:cNvPr id="193" name="CustomShape 4"/>
          <p:cNvSpPr/>
          <p:nvPr/>
        </p:nvSpPr>
        <p:spPr>
          <a:xfrm>
            <a:off x="8424000" y="3744000"/>
            <a:ext cx="2088000" cy="2088000"/>
          </a:xfrm>
          <a:prstGeom prst="ellipse">
            <a:avLst/>
          </a:prstGeom>
          <a:solidFill>
            <a:srgbClr val="C5000B">
              <a:alpha val="30000"/>
            </a:srgbClr>
          </a:solidFill>
          <a:ln>
            <a:solidFill>
              <a:srgbClr val="3465A4"/>
            </a:solidFill>
          </a:ln>
        </p:spPr>
        <p:style>
          <a:lnRef idx="0">
            <a:scrgbClr r="0" g="0" b="0"/>
          </a:lnRef>
          <a:fillRef idx="0">
            <a:scrgbClr r="0" g="0" b="0"/>
          </a:fillRef>
          <a:effectRef idx="0">
            <a:scrgbClr r="0" g="0" b="0"/>
          </a:effectRef>
          <a:fontRef idx="minor"/>
        </p:style>
      </p:sp>
      <p:sp>
        <p:nvSpPr>
          <p:cNvPr id="194" name="CustomShape 5"/>
          <p:cNvSpPr/>
          <p:nvPr/>
        </p:nvSpPr>
        <p:spPr>
          <a:xfrm>
            <a:off x="8208000" y="2880000"/>
            <a:ext cx="2088000" cy="2088000"/>
          </a:xfrm>
          <a:prstGeom prst="ellipse">
            <a:avLst/>
          </a:prstGeom>
          <a:solidFill>
            <a:srgbClr val="C5000B">
              <a:alpha val="30000"/>
            </a:srgbClr>
          </a:solidFill>
          <a:ln>
            <a:solidFill>
              <a:srgbClr val="3465A4"/>
            </a:solidFill>
          </a:ln>
        </p:spPr>
        <p:style>
          <a:lnRef idx="0">
            <a:scrgbClr r="0" g="0" b="0"/>
          </a:lnRef>
          <a:fillRef idx="0">
            <a:scrgbClr r="0" g="0" b="0"/>
          </a:fillRef>
          <a:effectRef idx="0">
            <a:scrgbClr r="0" g="0" b="0"/>
          </a:effectRef>
          <a:fontRef idx="minor"/>
        </p:style>
      </p:sp>
      <p:sp>
        <p:nvSpPr>
          <p:cNvPr id="195" name="CustomShape 6"/>
          <p:cNvSpPr/>
          <p:nvPr/>
        </p:nvSpPr>
        <p:spPr>
          <a:xfrm>
            <a:off x="9432000" y="2880000"/>
            <a:ext cx="2088000" cy="2088000"/>
          </a:xfrm>
          <a:prstGeom prst="ellipse">
            <a:avLst/>
          </a:prstGeom>
          <a:solidFill>
            <a:srgbClr val="C5000B">
              <a:alpha val="30000"/>
            </a:srgbClr>
          </a:solidFill>
          <a:ln>
            <a:solidFill>
              <a:srgbClr val="3465A4"/>
            </a:solidFill>
          </a:ln>
        </p:spPr>
        <p:style>
          <a:lnRef idx="0">
            <a:scrgbClr r="0" g="0" b="0"/>
          </a:lnRef>
          <a:fillRef idx="0">
            <a:scrgbClr r="0" g="0" b="0"/>
          </a:fillRef>
          <a:effectRef idx="0">
            <a:scrgbClr r="0" g="0" b="0"/>
          </a:effectRef>
          <a:fontRef idx="minor"/>
        </p:style>
      </p:sp>
      <p:sp>
        <p:nvSpPr>
          <p:cNvPr id="196" name="TextShape 7"/>
          <p:cNvSpPr txBox="1"/>
          <p:nvPr/>
        </p:nvSpPr>
        <p:spPr>
          <a:xfrm>
            <a:off x="8784000" y="3312000"/>
            <a:ext cx="828360" cy="432000"/>
          </a:xfrm>
          <a:prstGeom prst="rect">
            <a:avLst/>
          </a:prstGeom>
          <a:noFill/>
          <a:ln>
            <a:noFill/>
          </a:ln>
        </p:spPr>
        <p:txBody>
          <a:bodyPr lIns="90000" tIns="45000" rIns="90000" bIns="45000"/>
          <a:lstStyle/>
          <a:p>
            <a:r>
              <a:rPr lang="en-GB" sz="1800" b="0" strike="noStrike" spc="-1" dirty="0">
                <a:solidFill>
                  <a:srgbClr val="000000"/>
                </a:solidFill>
                <a:uFill>
                  <a:solidFill>
                    <a:srgbClr val="FFFFFF"/>
                  </a:solidFill>
                </a:uFill>
                <a:latin typeface="Arial"/>
              </a:rPr>
              <a:t>Data</a:t>
            </a:r>
          </a:p>
        </p:txBody>
      </p:sp>
      <p:sp>
        <p:nvSpPr>
          <p:cNvPr id="197" name="TextShape 8"/>
          <p:cNvSpPr txBox="1"/>
          <p:nvPr/>
        </p:nvSpPr>
        <p:spPr>
          <a:xfrm>
            <a:off x="10089625" y="3177625"/>
            <a:ext cx="1501920" cy="432000"/>
          </a:xfrm>
          <a:prstGeom prst="rect">
            <a:avLst/>
          </a:prstGeom>
          <a:noFill/>
          <a:ln>
            <a:noFill/>
          </a:ln>
        </p:spPr>
        <p:txBody>
          <a:bodyPr lIns="90000" tIns="45000" rIns="90000" bIns="45000"/>
          <a:lstStyle/>
          <a:p>
            <a:r>
              <a:rPr lang="en-GB" sz="1800" b="0" strike="noStrike" spc="-1" dirty="0">
                <a:solidFill>
                  <a:srgbClr val="000000"/>
                </a:solidFill>
                <a:uFill>
                  <a:solidFill>
                    <a:srgbClr val="FFFFFF"/>
                  </a:solidFill>
                </a:uFill>
                <a:latin typeface="Arial"/>
              </a:rPr>
              <a:t>Knowledge</a:t>
            </a:r>
          </a:p>
        </p:txBody>
      </p:sp>
      <p:sp>
        <p:nvSpPr>
          <p:cNvPr id="198" name="TextShape 9"/>
          <p:cNvSpPr txBox="1"/>
          <p:nvPr/>
        </p:nvSpPr>
        <p:spPr>
          <a:xfrm>
            <a:off x="8702259" y="5024804"/>
            <a:ext cx="1425865" cy="528121"/>
          </a:xfrm>
          <a:prstGeom prst="rect">
            <a:avLst/>
          </a:prstGeom>
          <a:noFill/>
          <a:ln>
            <a:noFill/>
          </a:ln>
        </p:spPr>
        <p:txBody>
          <a:bodyPr lIns="90000" tIns="45000" rIns="90000" bIns="45000"/>
          <a:lstStyle/>
          <a:p>
            <a:r>
              <a:rPr lang="en-GB" sz="1800" b="0" strike="noStrike" spc="-1" dirty="0">
                <a:solidFill>
                  <a:srgbClr val="000000"/>
                </a:solidFill>
                <a:uFill>
                  <a:solidFill>
                    <a:srgbClr val="FFFFFF"/>
                  </a:solidFill>
                </a:uFill>
                <a:latin typeface="Arial"/>
              </a:rPr>
              <a:t>Risk </a:t>
            </a:r>
          </a:p>
          <a:p>
            <a:r>
              <a:rPr lang="en-GB" spc="-1" dirty="0">
                <a:solidFill>
                  <a:srgbClr val="000000"/>
                </a:solidFill>
                <a:uFill>
                  <a:solidFill>
                    <a:srgbClr val="FFFFFF"/>
                  </a:solidFill>
                </a:uFill>
                <a:latin typeface="Arial"/>
              </a:rPr>
              <a:t>assessment</a:t>
            </a:r>
            <a:endParaRPr lang="en-GB" sz="1800" b="0" strike="noStrike" spc="-1" dirty="0">
              <a:solidFill>
                <a:srgbClr val="000000"/>
              </a:solidFill>
              <a:uFill>
                <a:solidFill>
                  <a:srgbClr val="FFFFFF"/>
                </a:solidFill>
              </a:uFill>
              <a:latin typeface="Arial"/>
            </a:endParaRPr>
          </a:p>
        </p:txBody>
      </p:sp>
      <p:sp>
        <p:nvSpPr>
          <p:cNvPr id="199" name="TextShape 10"/>
          <p:cNvSpPr txBox="1"/>
          <p:nvPr/>
        </p:nvSpPr>
        <p:spPr>
          <a:xfrm>
            <a:off x="10377625" y="4620922"/>
            <a:ext cx="1275840" cy="418320"/>
          </a:xfrm>
          <a:prstGeom prst="rect">
            <a:avLst/>
          </a:prstGeom>
          <a:noFill/>
          <a:ln>
            <a:noFill/>
          </a:ln>
        </p:spPr>
        <p:txBody>
          <a:bodyPr lIns="90000" tIns="45000" rIns="90000" bIns="45000"/>
          <a:lstStyle/>
          <a:p>
            <a:r>
              <a:rPr lang="en-GB" sz="1800" b="0" strike="noStrike" spc="-1" dirty="0">
                <a:solidFill>
                  <a:srgbClr val="000000"/>
                </a:solidFill>
                <a:uFill>
                  <a:solidFill>
                    <a:srgbClr val="FFFFFF"/>
                  </a:solidFill>
                </a:uFill>
                <a:latin typeface="Arial"/>
              </a:rPr>
              <a:t>Modelling &amp; Warnings</a:t>
            </a:r>
          </a:p>
        </p:txBody>
      </p:sp>
      <p:sp>
        <p:nvSpPr>
          <p:cNvPr id="200" name="TextShape 11"/>
          <p:cNvSpPr txBox="1"/>
          <p:nvPr/>
        </p:nvSpPr>
        <p:spPr>
          <a:xfrm>
            <a:off x="9537875" y="4027376"/>
            <a:ext cx="890280" cy="380520"/>
          </a:xfrm>
          <a:prstGeom prst="rect">
            <a:avLst/>
          </a:prstGeom>
          <a:noFill/>
          <a:ln>
            <a:noFill/>
          </a:ln>
        </p:spPr>
        <p:txBody>
          <a:bodyPr lIns="90000" tIns="45000" rIns="90000" bIns="45000"/>
          <a:lstStyle/>
          <a:p>
            <a:r>
              <a:rPr lang="en-GB" sz="1800" b="1" strike="noStrike" spc="-1" dirty="0">
                <a:solidFill>
                  <a:srgbClr val="00B050"/>
                </a:solidFill>
                <a:uFill>
                  <a:solidFill>
                    <a:srgbClr val="FFFFFF"/>
                  </a:solidFill>
                </a:uFill>
                <a:latin typeface="Arial"/>
              </a:rPr>
              <a:t>Safety</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432000" y="144000"/>
            <a:ext cx="10127520" cy="720000"/>
          </a:xfrm>
          <a:prstGeom prst="rect">
            <a:avLst/>
          </a:prstGeom>
          <a:noFill/>
          <a:ln>
            <a:noFill/>
          </a:ln>
        </p:spPr>
        <p:txBody>
          <a:bodyPr lIns="0" tIns="0" rIns="0" bIns="0" anchor="b"/>
          <a:lstStyle/>
          <a:p>
            <a:pPr algn="ctr">
              <a:lnSpc>
                <a:spcPct val="100000"/>
              </a:lnSpc>
            </a:pPr>
            <a:r>
              <a:rPr lang="sv-SE" sz="4400" b="1" strike="noStrike" spc="-1">
                <a:solidFill>
                  <a:srgbClr val="FFFFFF"/>
                </a:solidFill>
                <a:uFill>
                  <a:solidFill>
                    <a:srgbClr val="FFFFFF"/>
                  </a:solidFill>
                </a:uFill>
                <a:latin typeface="Arial"/>
              </a:rPr>
              <a:t>Preparing for the future</a:t>
            </a:r>
            <a:endParaRPr lang="sv-SE" sz="1800" b="0" strike="noStrike" spc="-1">
              <a:solidFill>
                <a:srgbClr val="000000"/>
              </a:solidFill>
              <a:uFill>
                <a:solidFill>
                  <a:srgbClr val="FFFFFF"/>
                </a:solidFill>
              </a:uFill>
              <a:latin typeface="Arial"/>
            </a:endParaRPr>
          </a:p>
        </p:txBody>
      </p:sp>
      <p:sp>
        <p:nvSpPr>
          <p:cNvPr id="205" name="TextShape 2"/>
          <p:cNvSpPr txBox="1"/>
          <p:nvPr/>
        </p:nvSpPr>
        <p:spPr>
          <a:xfrm>
            <a:off x="609480" y="1604520"/>
            <a:ext cx="10972440" cy="1681605"/>
          </a:xfrm>
          <a:prstGeom prst="rect">
            <a:avLst/>
          </a:prstGeom>
          <a:noFill/>
          <a:ln>
            <a:noFill/>
          </a:ln>
        </p:spPr>
        <p:txBody>
          <a:bodyPr lIns="0" tIns="0" rIns="0" bIns="0"/>
          <a:lstStyle/>
          <a:p>
            <a:pPr>
              <a:buClr>
                <a:srgbClr val="000000"/>
              </a:buClr>
              <a:buSzPct val="45000"/>
            </a:pPr>
            <a:r>
              <a:rPr lang="en-GB" sz="3200" b="0" strike="noStrike" spc="-1" dirty="0">
                <a:solidFill>
                  <a:srgbClr val="FFFFFF"/>
                </a:solidFill>
                <a:uFill>
                  <a:solidFill>
                    <a:srgbClr val="FFFFFF"/>
                  </a:solidFill>
                </a:uFill>
                <a:latin typeface="Arial"/>
              </a:rPr>
              <a:t>NORDRESS related work continues in other projects to implement results found here and to answer new questions that have arisen during the project</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 </a:t>
            </a:r>
            <a:endParaRPr lang="en-GB" sz="3200" b="0" i="1" strike="noStrike" spc="-1" dirty="0">
              <a:solidFill>
                <a:srgbClr val="FFFFFF"/>
              </a:solidFill>
              <a:uFill>
                <a:solidFill>
                  <a:srgbClr val="FFFFFF"/>
                </a:solidFill>
              </a:uFill>
              <a:latin typeface="Arial"/>
            </a:endParaRPr>
          </a:p>
        </p:txBody>
      </p:sp>
      <p:pic>
        <p:nvPicPr>
          <p:cNvPr id="5" name="Bildobjekt 6">
            <a:extLst>
              <a:ext uri="{FF2B5EF4-FFF2-40B4-BE49-F238E27FC236}">
                <a16:creationId xmlns:a16="http://schemas.microsoft.com/office/drawing/2014/main" id="{ADF53C19-F658-4AB2-8FF6-198F67699927}"/>
              </a:ext>
            </a:extLst>
          </p:cNvPr>
          <p:cNvPicPr/>
          <p:nvPr/>
        </p:nvPicPr>
        <p:blipFill>
          <a:blip r:embed="rId2"/>
          <a:stretch/>
        </p:blipFill>
        <p:spPr>
          <a:xfrm>
            <a:off x="432000" y="3571876"/>
            <a:ext cx="2544120" cy="2126160"/>
          </a:xfrm>
          <a:prstGeom prst="rect">
            <a:avLst/>
          </a:prstGeom>
          <a:ln>
            <a:noFill/>
          </a:ln>
        </p:spPr>
      </p:pic>
      <p:sp>
        <p:nvSpPr>
          <p:cNvPr id="6" name="CustomShape 2">
            <a:extLst>
              <a:ext uri="{FF2B5EF4-FFF2-40B4-BE49-F238E27FC236}">
                <a16:creationId xmlns:a16="http://schemas.microsoft.com/office/drawing/2014/main" id="{516D939F-8D8B-404A-886E-04C60E4B6FEC}"/>
              </a:ext>
            </a:extLst>
          </p:cNvPr>
          <p:cNvSpPr/>
          <p:nvPr/>
        </p:nvSpPr>
        <p:spPr>
          <a:xfrm>
            <a:off x="2447550" y="3565440"/>
            <a:ext cx="4253040" cy="168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3600" b="1" strike="noStrike" spc="-1" dirty="0">
                <a:solidFill>
                  <a:srgbClr val="FFFFFF"/>
                </a:solidFill>
                <a:uFill>
                  <a:solidFill>
                    <a:srgbClr val="FFFFFF"/>
                  </a:solidFill>
                </a:uFill>
                <a:latin typeface="Arial"/>
              </a:rPr>
              <a:t>CAMEL</a:t>
            </a:r>
            <a:endParaRPr lang="en-GB" sz="1800" b="0" strike="noStrike" spc="-1" dirty="0">
              <a:solidFill>
                <a:srgbClr val="000000"/>
              </a:solidFill>
              <a:uFill>
                <a:solidFill>
                  <a:srgbClr val="FFFFFF"/>
                </a:solidFill>
              </a:uFill>
              <a:latin typeface="Arial"/>
            </a:endParaRPr>
          </a:p>
          <a:p>
            <a:pPr algn="ctr">
              <a:lnSpc>
                <a:spcPct val="100000"/>
              </a:lnSpc>
            </a:pPr>
            <a:r>
              <a:rPr lang="en-GB" sz="2400" b="0" strike="noStrike" spc="-1" dirty="0">
                <a:solidFill>
                  <a:srgbClr val="FFFFFF"/>
                </a:solidFill>
                <a:uFill>
                  <a:solidFill>
                    <a:srgbClr val="FFFFFF"/>
                  </a:solidFill>
                </a:uFill>
                <a:latin typeface="Arial"/>
              </a:rPr>
              <a:t>Climate Adaptation by Managed Realignment</a:t>
            </a:r>
            <a:endParaRPr lang="en-GB" sz="1800" b="0" strike="noStrike" spc="-1" dirty="0">
              <a:solidFill>
                <a:srgbClr val="000000"/>
              </a:solidFill>
              <a:uFill>
                <a:solidFill>
                  <a:srgbClr val="FFFFFF"/>
                </a:solidFill>
              </a:uFill>
              <a:latin typeface="Arial"/>
            </a:endParaRPr>
          </a:p>
        </p:txBody>
      </p:sp>
      <p:sp>
        <p:nvSpPr>
          <p:cNvPr id="2" name="Rectangle 1">
            <a:extLst>
              <a:ext uri="{FF2B5EF4-FFF2-40B4-BE49-F238E27FC236}">
                <a16:creationId xmlns:a16="http://schemas.microsoft.com/office/drawing/2014/main" id="{7E2F4A76-6FBC-45BD-8D92-F3205EA7F6BF}"/>
              </a:ext>
            </a:extLst>
          </p:cNvPr>
          <p:cNvSpPr/>
          <p:nvPr/>
        </p:nvSpPr>
        <p:spPr>
          <a:xfrm rot="20786035">
            <a:off x="3228975" y="5253480"/>
            <a:ext cx="2238375" cy="1292662"/>
          </a:xfrm>
          <a:prstGeom prst="rect">
            <a:avLst/>
          </a:prstGeom>
        </p:spPr>
        <p:txBody>
          <a:bodyPr wrap="square">
            <a:spAutoFit/>
          </a:bodyPr>
          <a:lstStyle/>
          <a:p>
            <a:r>
              <a:rPr lang="sv-SE" sz="2400" b="1" spc="-1" dirty="0">
                <a:solidFill>
                  <a:srgbClr val="FFFFFF"/>
                </a:solidFill>
                <a:uFill>
                  <a:solidFill>
                    <a:srgbClr val="FFFFFF"/>
                  </a:solidFill>
                </a:uFill>
                <a:latin typeface="Calluna"/>
              </a:rPr>
              <a:t>EVOKED</a:t>
            </a:r>
            <a:r>
              <a:rPr lang="sv-SE" b="1" spc="-1" dirty="0">
                <a:solidFill>
                  <a:srgbClr val="FFFFFF"/>
                </a:solidFill>
                <a:uFill>
                  <a:solidFill>
                    <a:srgbClr val="FFFFFF"/>
                  </a:solidFill>
                </a:uFill>
                <a:latin typeface="Calluna"/>
              </a:rPr>
              <a:t>   - Communicatio of climate services using Living Labs</a:t>
            </a:r>
            <a:endParaRPr lang="en-US" dirty="0"/>
          </a:p>
        </p:txBody>
      </p:sp>
      <p:pic>
        <p:nvPicPr>
          <p:cNvPr id="8" name="Billede 216">
            <a:extLst>
              <a:ext uri="{FF2B5EF4-FFF2-40B4-BE49-F238E27FC236}">
                <a16:creationId xmlns:a16="http://schemas.microsoft.com/office/drawing/2014/main" id="{FEDB9304-FDBB-4B96-8D5A-D66D78466B5F}"/>
              </a:ext>
            </a:extLst>
          </p:cNvPr>
          <p:cNvPicPr/>
          <p:nvPr/>
        </p:nvPicPr>
        <p:blipFill>
          <a:blip r:embed="rId3"/>
          <a:stretch/>
        </p:blipFill>
        <p:spPr>
          <a:xfrm rot="19904412">
            <a:off x="5345096" y="3694740"/>
            <a:ext cx="6245871" cy="1534106"/>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1523880" y="360000"/>
            <a:ext cx="9143640" cy="611640"/>
          </a:xfrm>
          <a:prstGeom prst="rect">
            <a:avLst/>
          </a:prstGeom>
          <a:noFill/>
          <a:ln>
            <a:noFill/>
          </a:ln>
        </p:spPr>
        <p:txBody>
          <a:bodyPr lIns="0" tIns="0" rIns="0" bIns="0" anchor="b"/>
          <a:lstStyle/>
          <a:p>
            <a:pPr algn="ctr">
              <a:lnSpc>
                <a:spcPct val="100000"/>
              </a:lnSpc>
            </a:pPr>
            <a:r>
              <a:rPr lang="sv-SE" sz="4400" b="1" strike="noStrike" spc="-1">
                <a:solidFill>
                  <a:srgbClr val="FFFFFF"/>
                </a:solidFill>
                <a:uFill>
                  <a:solidFill>
                    <a:srgbClr val="FFFFFF"/>
                  </a:solidFill>
                </a:uFill>
                <a:latin typeface="Arial"/>
              </a:rPr>
              <a:t>What is the WP about?</a:t>
            </a:r>
            <a:endParaRPr lang="sv-SE" sz="1800" b="0" strike="noStrike" spc="-1">
              <a:solidFill>
                <a:srgbClr val="000000"/>
              </a:solidFill>
              <a:uFill>
                <a:solidFill>
                  <a:srgbClr val="FFFFFF"/>
                </a:solidFill>
              </a:uFill>
              <a:latin typeface="Arial"/>
            </a:endParaRPr>
          </a:p>
        </p:txBody>
      </p:sp>
      <p:sp>
        <p:nvSpPr>
          <p:cNvPr id="134" name="TextShape 2"/>
          <p:cNvSpPr txBox="1"/>
          <p:nvPr/>
        </p:nvSpPr>
        <p:spPr>
          <a:xfrm>
            <a:off x="609480" y="1604520"/>
            <a:ext cx="10972440" cy="3977280"/>
          </a:xfrm>
          <a:prstGeom prst="rect">
            <a:avLst/>
          </a:prstGeom>
          <a:noFill/>
          <a:ln>
            <a:noFill/>
          </a:ln>
        </p:spPr>
        <p:txBody>
          <a:bodyPr lIns="0" tIns="0" rIns="0" bIns="0"/>
          <a:lstStyle/>
          <a:p>
            <a:pPr marL="216000"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The problem: </a:t>
            </a:r>
          </a:p>
          <a:p>
            <a:pPr>
              <a:buClr>
                <a:srgbClr val="000000"/>
              </a:buClr>
              <a:buSzPct val="45000"/>
            </a:pPr>
            <a:r>
              <a:rPr lang="en-GB" sz="3200" b="0" strike="noStrike" spc="-1" dirty="0">
                <a:solidFill>
                  <a:srgbClr val="FFFFFF"/>
                </a:solidFill>
                <a:uFill>
                  <a:solidFill>
                    <a:srgbClr val="FFFFFF"/>
                  </a:solidFill>
                </a:uFill>
                <a:latin typeface="Arial"/>
              </a:rPr>
              <a:t> </a:t>
            </a:r>
          </a:p>
          <a:p>
            <a:pPr marL="432000" lvl="1"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Extreme weather events cause floods and coastal erosion, which may have severe consequences for people and infrastructure.</a:t>
            </a:r>
          </a:p>
          <a:p>
            <a:pPr marL="432000" lvl="1"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Climate change impacts will mutate current risks and create new ones. </a:t>
            </a:r>
          </a:p>
          <a:p>
            <a:pPr marL="432000" lvl="1"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These risks have to be estimated and communicated</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1523880" y="360000"/>
            <a:ext cx="9143640" cy="611640"/>
          </a:xfrm>
          <a:prstGeom prst="rect">
            <a:avLst/>
          </a:prstGeom>
          <a:noFill/>
          <a:ln>
            <a:noFill/>
          </a:ln>
        </p:spPr>
        <p:txBody>
          <a:bodyPr lIns="0" tIns="0" rIns="0" bIns="0" anchor="b"/>
          <a:lstStyle/>
          <a:p>
            <a:pPr algn="ctr">
              <a:lnSpc>
                <a:spcPct val="100000"/>
              </a:lnSpc>
            </a:pPr>
            <a:r>
              <a:rPr lang="sv-SE" sz="4400" b="1" strike="noStrike" spc="-1">
                <a:solidFill>
                  <a:srgbClr val="FFFFFF"/>
                </a:solidFill>
                <a:uFill>
                  <a:solidFill>
                    <a:srgbClr val="FFFFFF"/>
                  </a:solidFill>
                </a:uFill>
                <a:latin typeface="Arial"/>
              </a:rPr>
              <a:t>What is the WP about?</a:t>
            </a:r>
            <a:endParaRPr lang="sv-SE" sz="1800" b="0" strike="noStrike" spc="-1">
              <a:solidFill>
                <a:srgbClr val="000000"/>
              </a:solidFill>
              <a:uFill>
                <a:solidFill>
                  <a:srgbClr val="FFFFFF"/>
                </a:solidFill>
              </a:uFill>
              <a:latin typeface="Arial"/>
            </a:endParaRPr>
          </a:p>
        </p:txBody>
      </p:sp>
      <p:sp>
        <p:nvSpPr>
          <p:cNvPr id="136" name="TextShape 2"/>
          <p:cNvSpPr txBox="1"/>
          <p:nvPr/>
        </p:nvSpPr>
        <p:spPr>
          <a:xfrm>
            <a:off x="609480" y="1604520"/>
            <a:ext cx="10972440" cy="3977280"/>
          </a:xfrm>
          <a:prstGeom prst="rect">
            <a:avLst/>
          </a:prstGeom>
          <a:noFill/>
          <a:ln>
            <a:noFill/>
          </a:ln>
        </p:spPr>
        <p:txBody>
          <a:bodyPr lIns="0" tIns="0" rIns="0" bIns="0"/>
          <a:lstStyle/>
          <a:p>
            <a:pPr marL="216000"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The task: </a:t>
            </a:r>
            <a:endParaRPr lang="en-GB" sz="3200" b="0" i="1" strike="noStrike" spc="-1" dirty="0">
              <a:solidFill>
                <a:srgbClr val="FFFFFF"/>
              </a:solidFill>
              <a:uFill>
                <a:solidFill>
                  <a:srgbClr val="FFFFFF"/>
                </a:solidFill>
              </a:uFill>
              <a:latin typeface="Arial"/>
            </a:endParaRPr>
          </a:p>
          <a:p>
            <a:pPr marL="432000" lvl="1"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Examine hazards and estimate risk for different types of flooding and coastal erosion</a:t>
            </a:r>
            <a:endParaRPr lang="en-GB" sz="3200" b="0" i="1" strike="noStrike" spc="-1" dirty="0">
              <a:solidFill>
                <a:srgbClr val="FFFFFF"/>
              </a:solidFill>
              <a:uFill>
                <a:solidFill>
                  <a:srgbClr val="FFFFFF"/>
                </a:solidFill>
              </a:uFill>
              <a:latin typeface="Arial"/>
            </a:endParaRPr>
          </a:p>
          <a:p>
            <a:pPr marL="432000" lvl="1"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Build analysis tools and perform case studies</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 </a:t>
            </a:r>
            <a:endParaRPr lang="en-GB" sz="3200" b="0" i="1" strike="noStrike" spc="-1" dirty="0">
              <a:solidFill>
                <a:srgbClr val="FFFFFF"/>
              </a:solidFill>
              <a:uFill>
                <a:solidFill>
                  <a:srgbClr val="FFFFFF"/>
                </a:solidFill>
              </a:uFill>
              <a:latin typeface="Arial"/>
            </a:endParaRPr>
          </a:p>
          <a:p>
            <a:pPr marL="432000" lvl="1"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Develop methods to communicate results </a:t>
            </a:r>
            <a:r>
              <a:rPr lang="en-GB" sz="3200" b="0" i="1" strike="noStrike" spc="-1" dirty="0">
                <a:solidFill>
                  <a:srgbClr val="FFFFFF"/>
                </a:solidFill>
                <a:uFill>
                  <a:solidFill>
                    <a:srgbClr val="FFFFFF"/>
                  </a:solidFill>
                </a:uFill>
                <a:latin typeface="Arial"/>
              </a:rPr>
              <a:t> </a:t>
            </a:r>
          </a:p>
          <a:p>
            <a:endParaRPr lang="en-GB" sz="3200" b="0" i="1" strike="noStrike" spc="-1" dirty="0">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1523880" y="360000"/>
            <a:ext cx="9143640" cy="611640"/>
          </a:xfrm>
          <a:prstGeom prst="rect">
            <a:avLst/>
          </a:prstGeom>
          <a:noFill/>
          <a:ln>
            <a:noFill/>
          </a:ln>
        </p:spPr>
        <p:txBody>
          <a:bodyPr lIns="0" tIns="0" rIns="0" bIns="0" anchor="b"/>
          <a:lstStyle/>
          <a:p>
            <a:pPr algn="ctr">
              <a:lnSpc>
                <a:spcPct val="100000"/>
              </a:lnSpc>
            </a:pPr>
            <a:r>
              <a:rPr lang="sv-SE" sz="4400" b="1" strike="noStrike" spc="-1">
                <a:solidFill>
                  <a:srgbClr val="FFFFFF"/>
                </a:solidFill>
                <a:uFill>
                  <a:solidFill>
                    <a:srgbClr val="FFFFFF"/>
                  </a:solidFill>
                </a:uFill>
                <a:latin typeface="Arial"/>
              </a:rPr>
              <a:t>Examples to focus on</a:t>
            </a:r>
            <a:endParaRPr lang="sv-SE" sz="1800" b="0" strike="noStrike" spc="-1">
              <a:solidFill>
                <a:srgbClr val="000000"/>
              </a:solidFill>
              <a:uFill>
                <a:solidFill>
                  <a:srgbClr val="FFFFFF"/>
                </a:solidFill>
              </a:uFill>
              <a:latin typeface="Arial"/>
            </a:endParaRPr>
          </a:p>
        </p:txBody>
      </p:sp>
      <p:sp>
        <p:nvSpPr>
          <p:cNvPr id="138" name="TextShape 2"/>
          <p:cNvSpPr txBox="1"/>
          <p:nvPr/>
        </p:nvSpPr>
        <p:spPr>
          <a:xfrm>
            <a:off x="609480" y="1604520"/>
            <a:ext cx="10972440" cy="3977280"/>
          </a:xfrm>
          <a:prstGeom prst="rect">
            <a:avLst/>
          </a:prstGeom>
          <a:noFill/>
          <a:ln>
            <a:noFill/>
          </a:ln>
        </p:spPr>
        <p:txBody>
          <a:bodyPr lIns="0" tIns="0" rIns="0" bIns="0"/>
          <a:lstStyle/>
          <a:p>
            <a:pPr marL="216000"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Coastal erosion</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 </a:t>
            </a:r>
            <a:endParaRPr lang="en-GB" sz="3200" b="0" i="1" strike="noStrike" spc="-1" dirty="0">
              <a:solidFill>
                <a:srgbClr val="FFFFFF"/>
              </a:solidFill>
              <a:uFill>
                <a:solidFill>
                  <a:srgbClr val="FFFFFF"/>
                </a:solidFill>
              </a:uFill>
              <a:latin typeface="Arial"/>
            </a:endParaRPr>
          </a:p>
          <a:p>
            <a:pPr marL="216000"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Coastal flooding in an urban setting</a:t>
            </a:r>
            <a:endParaRPr lang="en-GB" sz="3200" b="0" i="1" strike="noStrike" spc="-1" dirty="0">
              <a:solidFill>
                <a:srgbClr val="FFFFFF"/>
              </a:solidFill>
              <a:uFill>
                <a:solidFill>
                  <a:srgbClr val="FFFFFF"/>
                </a:solidFill>
              </a:uFill>
              <a:latin typeface="Arial"/>
            </a:endParaRPr>
          </a:p>
          <a:p>
            <a:pPr>
              <a:buClr>
                <a:srgbClr val="000000"/>
              </a:buClr>
              <a:buSzPct val="45000"/>
            </a:pPr>
            <a:r>
              <a:rPr lang="en-GB" sz="3200" b="0" strike="noStrike" spc="-1" dirty="0">
                <a:solidFill>
                  <a:srgbClr val="FFFFFF"/>
                </a:solidFill>
                <a:uFill>
                  <a:solidFill>
                    <a:srgbClr val="FFFFFF"/>
                  </a:solidFill>
                </a:uFill>
                <a:latin typeface="Arial"/>
              </a:rPr>
              <a:t> </a:t>
            </a:r>
            <a:endParaRPr lang="en-GB" sz="3200" b="0" i="1" strike="noStrike" spc="-1" dirty="0">
              <a:solidFill>
                <a:srgbClr val="FFFFFF"/>
              </a:solidFill>
              <a:uFill>
                <a:solidFill>
                  <a:srgbClr val="FFFFFF"/>
                </a:solidFill>
              </a:uFill>
              <a:latin typeface="Arial"/>
            </a:endParaRPr>
          </a:p>
          <a:p>
            <a:pPr marL="216000" indent="-216000">
              <a:buClr>
                <a:srgbClr val="000000"/>
              </a:buClr>
              <a:buSzPct val="45000"/>
              <a:buFont typeface="Symbol" charset="2"/>
              <a:buChar char=""/>
            </a:pPr>
            <a:r>
              <a:rPr lang="en-GB" sz="3200" b="0" strike="noStrike" spc="-1" dirty="0">
                <a:solidFill>
                  <a:srgbClr val="FFFFFF"/>
                </a:solidFill>
                <a:uFill>
                  <a:solidFill>
                    <a:srgbClr val="FFFFFF"/>
                  </a:solidFill>
                </a:uFill>
                <a:latin typeface="Arial"/>
              </a:rPr>
              <a:t>Storm surge risk and sea level rise </a:t>
            </a:r>
            <a:endParaRPr lang="en-GB" sz="3200" b="0" i="1" strike="noStrike" spc="-1" dirty="0">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Shape 1"/>
          <p:cNvSpPr txBox="1"/>
          <p:nvPr/>
        </p:nvSpPr>
        <p:spPr>
          <a:xfrm>
            <a:off x="1231272" y="835488"/>
            <a:ext cx="9143640" cy="611640"/>
          </a:xfrm>
          <a:prstGeom prst="rect">
            <a:avLst/>
          </a:prstGeom>
          <a:noFill/>
          <a:ln>
            <a:noFill/>
          </a:ln>
        </p:spPr>
        <p:txBody>
          <a:bodyPr lIns="0" tIns="0" rIns="0" bIns="0" anchor="b"/>
          <a:lstStyle/>
          <a:p>
            <a:pPr algn="ctr">
              <a:lnSpc>
                <a:spcPct val="100000"/>
              </a:lnSpc>
            </a:pPr>
            <a:r>
              <a:rPr lang="sv-SE" sz="4400" b="1" strike="noStrike" spc="-1" dirty="0" err="1">
                <a:solidFill>
                  <a:srgbClr val="FFFFFF"/>
                </a:solidFill>
                <a:uFill>
                  <a:solidFill>
                    <a:srgbClr val="FFFFFF"/>
                  </a:solidFill>
                </a:uFill>
                <a:latin typeface="Arial"/>
              </a:rPr>
              <a:t>Coastal</a:t>
            </a:r>
            <a:r>
              <a:rPr lang="sv-SE" sz="4400" b="1" strike="noStrike" spc="-1" dirty="0">
                <a:solidFill>
                  <a:srgbClr val="FFFFFF"/>
                </a:solidFill>
                <a:uFill>
                  <a:solidFill>
                    <a:srgbClr val="FFFFFF"/>
                  </a:solidFill>
                </a:uFill>
                <a:latin typeface="Arial"/>
              </a:rPr>
              <a:t> erosion and </a:t>
            </a:r>
            <a:r>
              <a:rPr lang="sv-SE" sz="4400" b="1" strike="noStrike" spc="-1" dirty="0" err="1">
                <a:solidFill>
                  <a:srgbClr val="FFFFFF"/>
                </a:solidFill>
                <a:uFill>
                  <a:solidFill>
                    <a:srgbClr val="FFFFFF"/>
                  </a:solidFill>
                </a:uFill>
                <a:latin typeface="Arial"/>
              </a:rPr>
              <a:t>sea</a:t>
            </a:r>
            <a:r>
              <a:rPr lang="sv-SE" sz="4400" b="1" strike="noStrike" spc="-1" dirty="0">
                <a:solidFill>
                  <a:srgbClr val="FFFFFF"/>
                </a:solidFill>
                <a:uFill>
                  <a:solidFill>
                    <a:srgbClr val="FFFFFF"/>
                  </a:solidFill>
                </a:uFill>
                <a:latin typeface="Arial"/>
              </a:rPr>
              <a:t> </a:t>
            </a:r>
            <a:r>
              <a:rPr lang="sv-SE" sz="4400" b="1" strike="noStrike" spc="-1" dirty="0" err="1">
                <a:solidFill>
                  <a:srgbClr val="FFFFFF"/>
                </a:solidFill>
                <a:uFill>
                  <a:solidFill>
                    <a:srgbClr val="FFFFFF"/>
                  </a:solidFill>
                </a:uFill>
                <a:latin typeface="Arial"/>
              </a:rPr>
              <a:t>level</a:t>
            </a:r>
            <a:r>
              <a:rPr lang="sv-SE" sz="4400" b="1" strike="noStrike" spc="-1" dirty="0">
                <a:solidFill>
                  <a:srgbClr val="FFFFFF"/>
                </a:solidFill>
                <a:uFill>
                  <a:solidFill>
                    <a:srgbClr val="FFFFFF"/>
                  </a:solidFill>
                </a:uFill>
                <a:latin typeface="Arial"/>
              </a:rPr>
              <a:t> </a:t>
            </a:r>
            <a:r>
              <a:rPr lang="sv-SE" sz="4400" b="1" strike="noStrike" spc="-1" dirty="0" err="1">
                <a:solidFill>
                  <a:srgbClr val="FFFFFF"/>
                </a:solidFill>
                <a:uFill>
                  <a:solidFill>
                    <a:srgbClr val="FFFFFF"/>
                  </a:solidFill>
                </a:uFill>
                <a:latin typeface="Arial"/>
              </a:rPr>
              <a:t>rise</a:t>
            </a:r>
            <a:r>
              <a:rPr lang="sv-SE" sz="4400" b="1" strike="noStrike" spc="-1" dirty="0">
                <a:solidFill>
                  <a:srgbClr val="FFFFFF"/>
                </a:solidFill>
                <a:uFill>
                  <a:solidFill>
                    <a:srgbClr val="FFFFFF"/>
                  </a:solidFill>
                </a:uFill>
                <a:latin typeface="Arial"/>
              </a:rPr>
              <a:t> in Sweden</a:t>
            </a:r>
            <a:endParaRPr lang="sv-SE" sz="1800" b="0" strike="noStrike" spc="-1" dirty="0">
              <a:solidFill>
                <a:srgbClr val="000000"/>
              </a:solidFill>
              <a:uFill>
                <a:solidFill>
                  <a:srgbClr val="FFFFFF"/>
                </a:solidFill>
              </a:uFill>
              <a:latin typeface="Arial"/>
            </a:endParaRPr>
          </a:p>
        </p:txBody>
      </p:sp>
      <p:sp>
        <p:nvSpPr>
          <p:cNvPr id="140" name="TextShape 2"/>
          <p:cNvSpPr txBox="1"/>
          <p:nvPr/>
        </p:nvSpPr>
        <p:spPr>
          <a:xfrm>
            <a:off x="392361" y="1408474"/>
            <a:ext cx="8212624" cy="3923924"/>
          </a:xfrm>
          <a:prstGeom prst="rect">
            <a:avLst/>
          </a:prstGeom>
          <a:noFill/>
          <a:ln>
            <a:noFill/>
          </a:ln>
        </p:spPr>
        <p:txBody>
          <a:bodyPr lIns="0" tIns="0" rIns="0" bIns="0"/>
          <a:lstStyle/>
          <a:p>
            <a:pPr>
              <a:buClr>
                <a:srgbClr val="000000"/>
              </a:buClr>
              <a:buSzPct val="45000"/>
            </a:pPr>
            <a:r>
              <a:rPr lang="en-GB" sz="2400" spc="-1" dirty="0">
                <a:solidFill>
                  <a:srgbClr val="FFFFFF"/>
                </a:solidFill>
                <a:uFill>
                  <a:solidFill>
                    <a:srgbClr val="FFFFFF"/>
                  </a:solidFill>
                </a:uFill>
                <a:latin typeface="Arial"/>
              </a:rPr>
              <a:t>P</a:t>
            </a:r>
            <a:r>
              <a:rPr lang="en-GB" sz="2400" b="0" strike="noStrike" spc="-1" dirty="0">
                <a:solidFill>
                  <a:srgbClr val="FFFFFF"/>
                </a:solidFill>
                <a:uFill>
                  <a:solidFill>
                    <a:srgbClr val="FFFFFF"/>
                  </a:solidFill>
                </a:uFill>
                <a:latin typeface="Arial"/>
              </a:rPr>
              <a:t>roblem I:  Sea level rise, increasing severity and </a:t>
            </a:r>
            <a:br>
              <a:rPr lang="en-GB" sz="2400" b="0" strike="noStrike" spc="-1" dirty="0">
                <a:solidFill>
                  <a:srgbClr val="FFFFFF"/>
                </a:solidFill>
                <a:uFill>
                  <a:solidFill>
                    <a:srgbClr val="FFFFFF"/>
                  </a:solidFill>
                </a:uFill>
                <a:latin typeface="Arial"/>
              </a:rPr>
            </a:br>
            <a:r>
              <a:rPr lang="en-GB" sz="2400" b="0" strike="noStrike" spc="-1" dirty="0">
                <a:solidFill>
                  <a:srgbClr val="FFFFFF"/>
                </a:solidFill>
                <a:uFill>
                  <a:solidFill>
                    <a:srgbClr val="FFFFFF"/>
                  </a:solidFill>
                </a:uFill>
                <a:latin typeface="Arial"/>
              </a:rPr>
              <a:t>frequency of coastal storms. Increased coastal </a:t>
            </a:r>
            <a:br>
              <a:rPr lang="en-GB" sz="2400" b="0" strike="noStrike" spc="-1" dirty="0">
                <a:solidFill>
                  <a:srgbClr val="FFFFFF"/>
                </a:solidFill>
                <a:uFill>
                  <a:solidFill>
                    <a:srgbClr val="FFFFFF"/>
                  </a:solidFill>
                </a:uFill>
                <a:latin typeface="Arial"/>
              </a:rPr>
            </a:br>
            <a:r>
              <a:rPr lang="en-GB" sz="2400" b="0" strike="noStrike" spc="-1" dirty="0">
                <a:solidFill>
                  <a:srgbClr val="FFFFFF"/>
                </a:solidFill>
                <a:uFill>
                  <a:solidFill>
                    <a:srgbClr val="FFFFFF"/>
                  </a:solidFill>
                </a:uFill>
                <a:latin typeface="Arial"/>
              </a:rPr>
              <a:t>erosion</a:t>
            </a:r>
          </a:p>
          <a:p>
            <a:pPr>
              <a:buClr>
                <a:srgbClr val="000000"/>
              </a:buClr>
              <a:buSzPct val="45000"/>
            </a:pPr>
            <a:endParaRPr lang="en-GB" sz="2400" i="1" spc="-1" dirty="0">
              <a:solidFill>
                <a:srgbClr val="FFFFFF"/>
              </a:solidFill>
              <a:uFill>
                <a:solidFill>
                  <a:srgbClr val="FFFFFF"/>
                </a:solidFill>
              </a:uFill>
              <a:latin typeface="Arial"/>
            </a:endParaRPr>
          </a:p>
          <a:p>
            <a:pPr>
              <a:buClr>
                <a:srgbClr val="000000"/>
              </a:buClr>
              <a:buSzPct val="45000"/>
            </a:pPr>
            <a:r>
              <a:rPr lang="en-GB" sz="2400" spc="-1" dirty="0">
                <a:solidFill>
                  <a:srgbClr val="FFFFFF"/>
                </a:solidFill>
                <a:uFill>
                  <a:solidFill>
                    <a:srgbClr val="FFFFFF"/>
                  </a:solidFill>
                </a:uFill>
              </a:rPr>
              <a:t>Problem </a:t>
            </a:r>
            <a:r>
              <a:rPr lang="en-GB" sz="2400" strike="noStrike" spc="-1" dirty="0">
                <a:solidFill>
                  <a:srgbClr val="FFFFFF"/>
                </a:solidFill>
                <a:uFill>
                  <a:solidFill>
                    <a:srgbClr val="FFFFFF"/>
                  </a:solidFill>
                </a:uFill>
                <a:latin typeface="Arial"/>
              </a:rPr>
              <a:t>II: Increased plans for socio-economic </a:t>
            </a:r>
            <a:br>
              <a:rPr lang="en-GB" sz="2400" strike="noStrike" spc="-1" dirty="0">
                <a:solidFill>
                  <a:srgbClr val="FFFFFF"/>
                </a:solidFill>
                <a:uFill>
                  <a:solidFill>
                    <a:srgbClr val="FFFFFF"/>
                  </a:solidFill>
                </a:uFill>
                <a:latin typeface="Arial"/>
              </a:rPr>
            </a:br>
            <a:r>
              <a:rPr lang="en-GB" sz="2400" strike="noStrike" spc="-1" dirty="0">
                <a:solidFill>
                  <a:srgbClr val="FFFFFF"/>
                </a:solidFill>
                <a:uFill>
                  <a:solidFill>
                    <a:srgbClr val="FFFFFF"/>
                  </a:solidFill>
                </a:uFill>
                <a:latin typeface="Arial"/>
              </a:rPr>
              <a:t>development in vulnerable areas</a:t>
            </a:r>
          </a:p>
          <a:p>
            <a:pPr>
              <a:buClr>
                <a:srgbClr val="000000"/>
              </a:buClr>
              <a:buSzPct val="45000"/>
            </a:pPr>
            <a:endParaRPr lang="en-GB" sz="2400" spc="-1" dirty="0">
              <a:solidFill>
                <a:srgbClr val="FFFFFF"/>
              </a:solidFill>
              <a:uFill>
                <a:solidFill>
                  <a:srgbClr val="FFFFFF"/>
                </a:solidFill>
              </a:uFill>
              <a:latin typeface="Arial"/>
            </a:endParaRPr>
          </a:p>
          <a:p>
            <a:pPr>
              <a:buClr>
                <a:srgbClr val="000000"/>
              </a:buClr>
              <a:buSzPct val="45000"/>
            </a:pPr>
            <a:r>
              <a:rPr lang="en-GB" sz="2400" spc="-1" dirty="0">
                <a:solidFill>
                  <a:srgbClr val="FFFFFF"/>
                </a:solidFill>
                <a:uFill>
                  <a:solidFill>
                    <a:srgbClr val="FFFFFF"/>
                  </a:solidFill>
                </a:uFill>
              </a:rPr>
              <a:t>Problem </a:t>
            </a:r>
            <a:r>
              <a:rPr lang="en-GB" sz="2400" spc="-1" dirty="0">
                <a:solidFill>
                  <a:srgbClr val="FFFFFF"/>
                </a:solidFill>
                <a:uFill>
                  <a:solidFill>
                    <a:srgbClr val="FFFFFF"/>
                  </a:solidFill>
                </a:uFill>
                <a:latin typeface="Arial"/>
              </a:rPr>
              <a:t>III: Difficulties in communicating and </a:t>
            </a:r>
            <a:br>
              <a:rPr lang="en-GB" sz="2400" spc="-1" dirty="0">
                <a:solidFill>
                  <a:srgbClr val="FFFFFF"/>
                </a:solidFill>
                <a:uFill>
                  <a:solidFill>
                    <a:srgbClr val="FFFFFF"/>
                  </a:solidFill>
                </a:uFill>
                <a:latin typeface="Arial"/>
              </a:rPr>
            </a:br>
            <a:r>
              <a:rPr lang="en-GB" sz="2400" spc="-1" dirty="0">
                <a:solidFill>
                  <a:srgbClr val="FFFFFF"/>
                </a:solidFill>
                <a:uFill>
                  <a:solidFill>
                    <a:srgbClr val="FFFFFF"/>
                  </a:solidFill>
                </a:uFill>
                <a:latin typeface="Arial"/>
              </a:rPr>
              <a:t>interpreting risk and vulnerability analyses to </a:t>
            </a:r>
            <a:br>
              <a:rPr lang="en-GB" sz="2400" spc="-1" dirty="0">
                <a:solidFill>
                  <a:srgbClr val="FFFFFF"/>
                </a:solidFill>
                <a:uFill>
                  <a:solidFill>
                    <a:srgbClr val="FFFFFF"/>
                  </a:solidFill>
                </a:uFill>
                <a:latin typeface="Arial"/>
              </a:rPr>
            </a:br>
            <a:r>
              <a:rPr lang="en-GB" sz="2400" spc="-1" dirty="0">
                <a:solidFill>
                  <a:srgbClr val="FFFFFF"/>
                </a:solidFill>
                <a:uFill>
                  <a:solidFill>
                    <a:srgbClr val="FFFFFF"/>
                  </a:solidFill>
                </a:uFill>
                <a:latin typeface="Arial"/>
              </a:rPr>
              <a:t>policymakers</a:t>
            </a:r>
          </a:p>
          <a:p>
            <a:pPr>
              <a:buClr>
                <a:srgbClr val="000000"/>
              </a:buClr>
              <a:buSzPct val="45000"/>
            </a:pPr>
            <a:endParaRPr lang="en-GB" sz="2400" spc="-1" dirty="0">
              <a:solidFill>
                <a:srgbClr val="FFFFFF"/>
              </a:solidFill>
              <a:uFill>
                <a:solidFill>
                  <a:srgbClr val="FFFFFF"/>
                </a:solidFill>
              </a:uFill>
              <a:latin typeface="Arial"/>
            </a:endParaRPr>
          </a:p>
          <a:p>
            <a:pPr>
              <a:buClr>
                <a:srgbClr val="000000"/>
              </a:buClr>
              <a:buSzPct val="45000"/>
            </a:pPr>
            <a:r>
              <a:rPr lang="en-GB" sz="2400" spc="-1" dirty="0">
                <a:solidFill>
                  <a:srgbClr val="FFFFFF"/>
                </a:solidFill>
                <a:uFill>
                  <a:solidFill>
                    <a:srgbClr val="FFFFFF"/>
                  </a:solidFill>
                </a:uFill>
              </a:rPr>
              <a:t>Problem </a:t>
            </a:r>
            <a:r>
              <a:rPr lang="en-GB" sz="2400" spc="-1" dirty="0">
                <a:solidFill>
                  <a:srgbClr val="FFFFFF"/>
                </a:solidFill>
                <a:uFill>
                  <a:solidFill>
                    <a:srgbClr val="FFFFFF"/>
                  </a:solidFill>
                </a:uFill>
                <a:latin typeface="Arial"/>
              </a:rPr>
              <a:t>IV: How to map “soft” values and perceptions</a:t>
            </a:r>
            <a:r>
              <a:rPr lang="en-GB" sz="2000" spc="-1" dirty="0">
                <a:solidFill>
                  <a:srgbClr val="FFFFFF"/>
                </a:solidFill>
                <a:uFill>
                  <a:solidFill>
                    <a:srgbClr val="FFFFFF"/>
                  </a:solidFill>
                </a:uFill>
                <a:latin typeface="Arial"/>
              </a:rPr>
              <a:t>?</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6143" y="1630463"/>
            <a:ext cx="4371879" cy="3278909"/>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Bildobjekt 4"/>
          <p:cNvPicPr/>
          <p:nvPr/>
        </p:nvPicPr>
        <p:blipFill>
          <a:blip r:embed="rId2"/>
          <a:stretch/>
        </p:blipFill>
        <p:spPr>
          <a:xfrm>
            <a:off x="0" y="1205640"/>
            <a:ext cx="12191760" cy="5388480"/>
          </a:xfrm>
          <a:prstGeom prst="rect">
            <a:avLst/>
          </a:prstGeom>
          <a:ln>
            <a:noFill/>
          </a:ln>
        </p:spPr>
      </p:pic>
      <p:sp>
        <p:nvSpPr>
          <p:cNvPr id="142" name="TextShape 1"/>
          <p:cNvSpPr txBox="1"/>
          <p:nvPr/>
        </p:nvSpPr>
        <p:spPr>
          <a:xfrm>
            <a:off x="2289240" y="216000"/>
            <a:ext cx="5774760" cy="761040"/>
          </a:xfrm>
          <a:prstGeom prst="rect">
            <a:avLst/>
          </a:prstGeom>
          <a:noFill/>
          <a:ln>
            <a:noFill/>
          </a:ln>
        </p:spPr>
        <p:txBody>
          <a:bodyPr lIns="0" tIns="0" rIns="0" bIns="0"/>
          <a:lstStyle/>
          <a:p>
            <a:pPr>
              <a:lnSpc>
                <a:spcPct val="100000"/>
              </a:lnSpc>
            </a:pPr>
            <a:r>
              <a:rPr lang="sv-SE" sz="3600" b="1" strike="noStrike" spc="-1">
                <a:solidFill>
                  <a:srgbClr val="FFFFFF"/>
                </a:solidFill>
                <a:uFill>
                  <a:solidFill>
                    <a:srgbClr val="FFFFFF"/>
                  </a:solidFill>
                </a:uFill>
                <a:latin typeface="Arial"/>
              </a:rPr>
              <a:t>Trelleborg, CVI</a:t>
            </a:r>
            <a:endParaRPr lang="sv-SE"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Shape 1"/>
          <p:cNvSpPr txBox="1"/>
          <p:nvPr/>
        </p:nvSpPr>
        <p:spPr>
          <a:xfrm>
            <a:off x="2026080" y="216000"/>
            <a:ext cx="8557920" cy="761040"/>
          </a:xfrm>
          <a:prstGeom prst="rect">
            <a:avLst/>
          </a:prstGeom>
          <a:noFill/>
          <a:ln>
            <a:noFill/>
          </a:ln>
        </p:spPr>
        <p:txBody>
          <a:bodyPr lIns="0" tIns="0" rIns="0" bIns="0"/>
          <a:lstStyle/>
          <a:p>
            <a:pPr>
              <a:lnSpc>
                <a:spcPct val="100000"/>
              </a:lnSpc>
            </a:pPr>
            <a:r>
              <a:rPr lang="sv-SE" sz="3600" b="1" strike="noStrike" spc="-1">
                <a:solidFill>
                  <a:srgbClr val="FFFFFF"/>
                </a:solidFill>
                <a:uFill>
                  <a:solidFill>
                    <a:srgbClr val="FFFFFF"/>
                  </a:solidFill>
                </a:uFill>
                <a:latin typeface="Arial"/>
              </a:rPr>
              <a:t>Trelleborg, CVI, +3m sea level</a:t>
            </a:r>
            <a:endParaRPr lang="sv-SE" sz="1800" b="0" strike="noStrike" spc="-1">
              <a:solidFill>
                <a:srgbClr val="000000"/>
              </a:solidFill>
              <a:uFill>
                <a:solidFill>
                  <a:srgbClr val="FFFFFF"/>
                </a:solidFill>
              </a:uFill>
              <a:latin typeface="Arial"/>
            </a:endParaRPr>
          </a:p>
        </p:txBody>
      </p:sp>
      <p:pic>
        <p:nvPicPr>
          <p:cNvPr id="144" name="Bildobjekt 2"/>
          <p:cNvPicPr/>
          <p:nvPr/>
        </p:nvPicPr>
        <p:blipFill>
          <a:blip r:embed="rId2"/>
          <a:stretch/>
        </p:blipFill>
        <p:spPr>
          <a:xfrm>
            <a:off x="0" y="1094760"/>
            <a:ext cx="12191760" cy="5693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668652" y="720616"/>
            <a:ext cx="3659255" cy="2215991"/>
          </a:xfrm>
          <a:prstGeom prst="rect">
            <a:avLst/>
          </a:prstGeom>
          <a:solidFill>
            <a:schemeClr val="accent1">
              <a:lumMod val="60000"/>
              <a:lumOff val="40000"/>
            </a:schemeClr>
          </a:solidFill>
        </p:spPr>
        <p:txBody>
          <a:bodyPr wrap="square" rtlCol="0">
            <a:spAutoFit/>
          </a:bodyPr>
          <a:lstStyle/>
          <a:p>
            <a:r>
              <a:rPr lang="sv-SE" sz="2000" b="1" i="1" dirty="0">
                <a:latin typeface="Times New Roman" panose="02020603050405020304" pitchFamily="18" charset="0"/>
                <a:cs typeface="Times New Roman" panose="02020603050405020304" pitchFamily="18" charset="0"/>
              </a:rPr>
              <a:t>Total 70 </a:t>
            </a:r>
            <a:r>
              <a:rPr lang="sv-SE" sz="2000" b="1" i="1" dirty="0" err="1">
                <a:latin typeface="Times New Roman" panose="02020603050405020304" pitchFamily="18" charset="0"/>
                <a:cs typeface="Times New Roman" panose="02020603050405020304" pitchFamily="18" charset="0"/>
              </a:rPr>
              <a:t>interviews</a:t>
            </a:r>
            <a:endParaRPr lang="sv-SE" sz="2000" b="1" i="1" dirty="0">
              <a:latin typeface="Times New Roman" panose="02020603050405020304" pitchFamily="18" charset="0"/>
              <a:cs typeface="Times New Roman" panose="02020603050405020304" pitchFamily="18" charset="0"/>
            </a:endParaRPr>
          </a:p>
          <a:p>
            <a:endParaRPr lang="sv-SE" sz="2000" b="1" i="1" dirty="0">
              <a:latin typeface="Times New Roman" panose="02020603050405020304" pitchFamily="18" charset="0"/>
              <a:cs typeface="Times New Roman" panose="02020603050405020304" pitchFamily="18" charset="0"/>
            </a:endParaRPr>
          </a:p>
          <a:p>
            <a:r>
              <a:rPr lang="sv-SE" sz="2000" b="1" i="1" dirty="0">
                <a:latin typeface="Times New Roman" panose="02020603050405020304" pitchFamily="18" charset="0"/>
                <a:cs typeface="Times New Roman" panose="02020603050405020304" pitchFamily="18" charset="0"/>
              </a:rPr>
              <a:t>Trelleborg (16-17 August) = 19</a:t>
            </a:r>
          </a:p>
          <a:p>
            <a:r>
              <a:rPr lang="sv-SE" sz="2000" b="1" i="1" dirty="0">
                <a:latin typeface="Times New Roman" panose="02020603050405020304" pitchFamily="18" charset="0"/>
                <a:cs typeface="Times New Roman" panose="02020603050405020304" pitchFamily="18" charset="0"/>
              </a:rPr>
              <a:t>Halmstad (14 </a:t>
            </a:r>
            <a:r>
              <a:rPr lang="sv-SE" sz="2000" b="1" i="1" dirty="0" err="1">
                <a:latin typeface="Times New Roman" panose="02020603050405020304" pitchFamily="18" charset="0"/>
                <a:cs typeface="Times New Roman" panose="02020603050405020304" pitchFamily="18" charset="0"/>
              </a:rPr>
              <a:t>Sept</a:t>
            </a:r>
            <a:r>
              <a:rPr lang="sv-SE" sz="2000" b="1" i="1" dirty="0">
                <a:latin typeface="Times New Roman" panose="02020603050405020304" pitchFamily="18" charset="0"/>
                <a:cs typeface="Times New Roman" panose="02020603050405020304" pitchFamily="18" charset="0"/>
              </a:rPr>
              <a:t>)  = 19</a:t>
            </a:r>
          </a:p>
          <a:p>
            <a:r>
              <a:rPr lang="sv-SE" sz="2000" b="1" i="1" dirty="0">
                <a:latin typeface="Times New Roman" panose="02020603050405020304" pitchFamily="18" charset="0"/>
                <a:cs typeface="Times New Roman" panose="02020603050405020304" pitchFamily="18" charset="0"/>
              </a:rPr>
              <a:t>Laholmsbukten (15 </a:t>
            </a:r>
            <a:r>
              <a:rPr lang="sv-SE" sz="2000" b="1" i="1" dirty="0" err="1">
                <a:latin typeface="Times New Roman" panose="02020603050405020304" pitchFamily="18" charset="0"/>
                <a:cs typeface="Times New Roman" panose="02020603050405020304" pitchFamily="18" charset="0"/>
              </a:rPr>
              <a:t>Sept</a:t>
            </a:r>
            <a:r>
              <a:rPr lang="sv-SE" sz="2000" b="1" i="1" dirty="0">
                <a:latin typeface="Times New Roman" panose="02020603050405020304" pitchFamily="18" charset="0"/>
                <a:cs typeface="Times New Roman" panose="02020603050405020304" pitchFamily="18" charset="0"/>
              </a:rPr>
              <a:t>) = 17</a:t>
            </a:r>
          </a:p>
          <a:p>
            <a:r>
              <a:rPr lang="sv-SE" sz="2000" b="1" i="1" dirty="0">
                <a:latin typeface="Times New Roman" panose="02020603050405020304" pitchFamily="18" charset="0"/>
                <a:cs typeface="Times New Roman" panose="02020603050405020304" pitchFamily="18" charset="0"/>
              </a:rPr>
              <a:t>Båstad (16 </a:t>
            </a:r>
            <a:r>
              <a:rPr lang="sv-SE" sz="2000" b="1" i="1" dirty="0" err="1">
                <a:latin typeface="Times New Roman" panose="02020603050405020304" pitchFamily="18" charset="0"/>
                <a:cs typeface="Times New Roman" panose="02020603050405020304" pitchFamily="18" charset="0"/>
              </a:rPr>
              <a:t>Sept</a:t>
            </a:r>
            <a:r>
              <a:rPr lang="sv-SE" sz="2000" b="1" i="1" dirty="0">
                <a:latin typeface="Times New Roman" panose="02020603050405020304" pitchFamily="18" charset="0"/>
                <a:cs typeface="Times New Roman" panose="02020603050405020304" pitchFamily="18" charset="0"/>
              </a:rPr>
              <a:t>) = 16</a:t>
            </a:r>
          </a:p>
          <a:p>
            <a:endParaRPr lang="sv-SE" b="1" dirty="0"/>
          </a:p>
        </p:txBody>
      </p:sp>
      <p:sp>
        <p:nvSpPr>
          <p:cNvPr id="7" name="textruta 6"/>
          <p:cNvSpPr txBox="1"/>
          <p:nvPr/>
        </p:nvSpPr>
        <p:spPr>
          <a:xfrm>
            <a:off x="548639" y="937746"/>
            <a:ext cx="5188017" cy="707886"/>
          </a:xfrm>
          <a:prstGeom prst="rect">
            <a:avLst/>
          </a:prstGeom>
          <a:noFill/>
        </p:spPr>
        <p:txBody>
          <a:bodyPr wrap="square" rtlCol="0">
            <a:spAutoFit/>
          </a:bodyPr>
          <a:lstStyle/>
          <a:p>
            <a:r>
              <a:rPr lang="sv-SE" sz="2000" b="1" i="1" dirty="0" err="1">
                <a:solidFill>
                  <a:schemeClr val="bg1"/>
                </a:solidFill>
              </a:rPr>
              <a:t>Understanding</a:t>
            </a:r>
            <a:r>
              <a:rPr lang="sv-SE" sz="2000" b="1" i="1" dirty="0">
                <a:solidFill>
                  <a:schemeClr val="bg1"/>
                </a:solidFill>
              </a:rPr>
              <a:t> perceptions and </a:t>
            </a:r>
            <a:r>
              <a:rPr lang="sv-SE" sz="2000" b="1" i="1" dirty="0" err="1">
                <a:solidFill>
                  <a:schemeClr val="bg1"/>
                </a:solidFill>
              </a:rPr>
              <a:t>values</a:t>
            </a:r>
            <a:r>
              <a:rPr lang="sv-SE" sz="2000" b="1" i="1" dirty="0">
                <a:solidFill>
                  <a:schemeClr val="bg1"/>
                </a:solidFill>
              </a:rPr>
              <a:t> – on the </a:t>
            </a:r>
            <a:r>
              <a:rPr lang="sv-SE" sz="2000" b="1" i="1" dirty="0" err="1">
                <a:solidFill>
                  <a:schemeClr val="bg1"/>
                </a:solidFill>
              </a:rPr>
              <a:t>beaches</a:t>
            </a:r>
            <a:r>
              <a:rPr lang="sv-SE" sz="2000" b="1" i="1" dirty="0">
                <a:solidFill>
                  <a:schemeClr val="bg1"/>
                </a:solidFill>
              </a:rPr>
              <a:t> </a:t>
            </a:r>
            <a:r>
              <a:rPr lang="sv-SE" sz="2000" b="1" i="1" dirty="0" err="1">
                <a:solidFill>
                  <a:schemeClr val="bg1"/>
                </a:solidFill>
              </a:rPr>
              <a:t>of</a:t>
            </a:r>
            <a:r>
              <a:rPr lang="sv-SE" sz="2000" b="1" i="1" dirty="0">
                <a:solidFill>
                  <a:schemeClr val="bg1"/>
                </a:solidFill>
              </a:rPr>
              <a:t> Halland and Skåne…</a:t>
            </a:r>
          </a:p>
        </p:txBody>
      </p:sp>
      <p:pic>
        <p:nvPicPr>
          <p:cNvPr id="2" name="Bildobjekt 1"/>
          <p:cNvPicPr>
            <a:picLocks noChangeAspect="1"/>
          </p:cNvPicPr>
          <p:nvPr/>
        </p:nvPicPr>
        <p:blipFill>
          <a:blip r:embed="rId2"/>
          <a:stretch>
            <a:fillRect/>
          </a:stretch>
        </p:blipFill>
        <p:spPr>
          <a:xfrm>
            <a:off x="432057" y="1558771"/>
            <a:ext cx="5663943" cy="4081844"/>
          </a:xfrm>
          <a:prstGeom prst="rect">
            <a:avLst/>
          </a:prstGeom>
        </p:spPr>
      </p:pic>
      <p:pic>
        <p:nvPicPr>
          <p:cNvPr id="8" name="Bildobjekt 7"/>
          <p:cNvPicPr>
            <a:picLocks noChangeAspect="1"/>
          </p:cNvPicPr>
          <p:nvPr/>
        </p:nvPicPr>
        <p:blipFill>
          <a:blip r:embed="rId3"/>
          <a:stretch>
            <a:fillRect/>
          </a:stretch>
        </p:blipFill>
        <p:spPr>
          <a:xfrm>
            <a:off x="6664102" y="2868179"/>
            <a:ext cx="4694327" cy="2895851"/>
          </a:xfrm>
          <a:prstGeom prst="rect">
            <a:avLst/>
          </a:prstGeom>
        </p:spPr>
      </p:pic>
    </p:spTree>
    <p:extLst>
      <p:ext uri="{BB962C8B-B14F-4D97-AF65-F5344CB8AC3E}">
        <p14:creationId xmlns:p14="http://schemas.microsoft.com/office/powerpoint/2010/main" val="2497764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2DC3D2C51F1334B8D6DE9169AB9E2F1" ma:contentTypeVersion="11" ma:contentTypeDescription="Opret et nyt dokument." ma:contentTypeScope="" ma:versionID="27b2136780f2a317c285bf713ec092b7">
  <xsd:schema xmlns:xsd="http://www.w3.org/2001/XMLSchema" xmlns:xs="http://www.w3.org/2001/XMLSchema" xmlns:p="http://schemas.microsoft.com/office/2006/metadata/properties" xmlns:ns3="f2f51464-1443-433d-b698-859be0301745" xmlns:ns4="0339f363-5c62-42f2-92b9-42148a7317be" targetNamespace="http://schemas.microsoft.com/office/2006/metadata/properties" ma:root="true" ma:fieldsID="b6e15a42a8f79ea0f793c4d54b210057" ns3:_="" ns4:_="">
    <xsd:import namespace="f2f51464-1443-433d-b698-859be0301745"/>
    <xsd:import namespace="0339f363-5c62-42f2-92b9-42148a7317b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f51464-1443-433d-b698-859be03017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39f363-5c62-42f2-92b9-42148a7317be"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SharingHintHash" ma:index="18"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39ED68-6DB6-4E0F-A6E7-BF3587DC7804}">
  <ds:schemaRefs>
    <ds:schemaRef ds:uri="http://purl.org/dc/terms/"/>
    <ds:schemaRef ds:uri="http://www.w3.org/XML/1998/namespace"/>
    <ds:schemaRef ds:uri="http://schemas.microsoft.com/office/2006/documentManagement/types"/>
    <ds:schemaRef ds:uri="f2f51464-1443-433d-b698-859be0301745"/>
    <ds:schemaRef ds:uri="http://purl.org/dc/elements/1.1/"/>
    <ds:schemaRef ds:uri="0339f363-5c62-42f2-92b9-42148a7317be"/>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A3320FD-F254-4D3F-B973-0137D7C8D4C9}">
  <ds:schemaRefs>
    <ds:schemaRef ds:uri="http://schemas.microsoft.com/sharepoint/v3/contenttype/forms"/>
  </ds:schemaRefs>
</ds:datastoreItem>
</file>

<file path=customXml/itemProps3.xml><?xml version="1.0" encoding="utf-8"?>
<ds:datastoreItem xmlns:ds="http://schemas.openxmlformats.org/officeDocument/2006/customXml" ds:itemID="{3AD63CB0-7765-4B0B-85BA-D4C829CFC9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f51464-1443-433d-b698-859be0301745"/>
    <ds:schemaRef ds:uri="0339f363-5c62-42f2-92b9-42148a7317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Mall16_9_sv</Template>
  <TotalTime>1309</TotalTime>
  <Words>1437</Words>
  <Application>Microsoft Office PowerPoint</Application>
  <PresentationFormat>Widescreen</PresentationFormat>
  <Paragraphs>162</Paragraphs>
  <Slides>28</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Calluna</vt:lpstr>
      <vt:lpstr>Symbol</vt:lpstr>
      <vt:lpstr>Times New Roman</vt:lpstr>
      <vt:lpstr>Verdana</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feel is most worth protecting from SLR?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subject/>
  <dc:creator>Per Danielsson</dc:creator>
  <dc:description/>
  <cp:lastModifiedBy>Harpa Dís</cp:lastModifiedBy>
  <cp:revision>29</cp:revision>
  <dcterms:created xsi:type="dcterms:W3CDTF">2019-11-12T17:20:24Z</dcterms:created>
  <dcterms:modified xsi:type="dcterms:W3CDTF">2019-11-25T14:16:29Z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Bredbild</vt:lpwstr>
  </property>
  <property fmtid="{D5CDD505-2E9C-101B-9397-08002B2CF9AE}" pid="9" name="ScaleCrop">
    <vt:bool>false</vt:bool>
  </property>
  <property fmtid="{D5CDD505-2E9C-101B-9397-08002B2CF9AE}" pid="10" name="ShareDoc">
    <vt:bool>false</vt:bool>
  </property>
  <property fmtid="{D5CDD505-2E9C-101B-9397-08002B2CF9AE}" pid="11" name="Slides">
    <vt:i4>5</vt:i4>
  </property>
  <property fmtid="{D5CDD505-2E9C-101B-9397-08002B2CF9AE}" pid="12" name="ContentTypeId">
    <vt:lpwstr>0x01010072DC3D2C51F1334B8D6DE9169AB9E2F1</vt:lpwstr>
  </property>
</Properties>
</file>