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7" r:id="rId2"/>
    <p:sldId id="515" r:id="rId3"/>
    <p:sldId id="511" r:id="rId4"/>
    <p:sldId id="516" r:id="rId5"/>
    <p:sldId id="503" r:id="rId6"/>
    <p:sldId id="508" r:id="rId7"/>
    <p:sldId id="487" r:id="rId8"/>
  </p:sldIdLst>
  <p:sldSz cx="9144000" cy="6858000" type="screen4x3"/>
  <p:notesSz cx="6718300" cy="98552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5DE57"/>
    <a:srgbClr val="6FD15B"/>
    <a:srgbClr val="1BFD2C"/>
    <a:srgbClr val="FECAF7"/>
    <a:srgbClr val="FD7ED9"/>
    <a:srgbClr val="FD85E1"/>
    <a:srgbClr val="3333FF"/>
    <a:srgbClr val="FF33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5073" autoAdjust="0"/>
  </p:normalViewPr>
  <p:slideViewPr>
    <p:cSldViewPr>
      <p:cViewPr varScale="1">
        <p:scale>
          <a:sx n="89" d="100"/>
          <a:sy n="89" d="100"/>
        </p:scale>
        <p:origin x="1736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61488"/>
            <a:ext cx="2911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CBD46C6A-A6AA-4EBB-AF60-ED902996D51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821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2D9774-D26D-46AD-9536-D4D1AB59C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95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2D9774-D26D-46AD-9536-D4D1AB59C1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70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2D9774-D26D-46AD-9536-D4D1AB59C1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0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2FFB-0D0D-444F-A8F3-5245E7570E92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80AB9-293B-1C48-A1A6-5858148C9C5A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719138"/>
            <a:ext cx="2009775" cy="4813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9138"/>
            <a:ext cx="5876925" cy="4813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8DC1-BA8E-6249-AC69-4893B5CBF858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FFD5-D502-4D46-8455-51FE2589154B}" type="datetime1">
              <a:rPr lang="en-US" smtClean="0"/>
              <a:pPr>
                <a:defRPr/>
              </a:pPr>
              <a:t>11/26/19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ic.inf@cbs.dk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680A8-4D40-4EBF-86FB-4778E36F2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338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B4C53-06D0-BE4E-832C-1EB9449C27C2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429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ic.inf@cbs.dk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AA7B-6768-415C-8D59-B4533650F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 userDrawn="1"/>
        </p:nvSpPr>
        <p:spPr>
          <a:xfrm>
            <a:off x="4963528" y="6264002"/>
            <a:ext cx="37851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B3992C5-A306-ED46-9DB6-FC571D36BE7A}" type="slidenum">
              <a:rPr lang="en-US" sz="1100" b="1" smtClean="0">
                <a:solidFill>
                  <a:srgbClr val="4967AA"/>
                </a:solidFill>
                <a:latin typeface="Arial"/>
                <a:cs typeface="Arial"/>
              </a:rPr>
              <a:pPr algn="r"/>
              <a:t>‹#›</a:t>
            </a:fld>
            <a:endParaRPr lang="en-US" sz="1100" b="1" dirty="0">
              <a:solidFill>
                <a:srgbClr val="4967AA"/>
              </a:solidFill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333375"/>
            <a:ext cx="5761037" cy="719138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dirty="0"/>
              <a:t>Click to add title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 hasCustomPrompt="1"/>
          </p:nvPr>
        </p:nvSpPr>
        <p:spPr>
          <a:xfrm>
            <a:off x="395289" y="1124743"/>
            <a:ext cx="8353424" cy="5139531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Click to add text – or click an icon to add content</a:t>
            </a:r>
            <a:endParaRPr lang="da-DK" dirty="0"/>
          </a:p>
        </p:txBody>
      </p:sp>
      <p:pic>
        <p:nvPicPr>
          <p:cNvPr id="7" name="Picture 4" descr="C:\Users\aw.it\Desktop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713" y="330743"/>
            <a:ext cx="2412000" cy="26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25258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0">
          <p15:clr>
            <a:srgbClr val="FBAE40"/>
          </p15:clr>
        </p15:guide>
        <p15:guide id="2" pos="5511">
          <p15:clr>
            <a:srgbClr val="FBAE40"/>
          </p15:clr>
        </p15:guide>
        <p15:guide id="3" pos="249">
          <p15:clr>
            <a:srgbClr val="FBAE40"/>
          </p15:clr>
        </p15:guide>
        <p15:guide id="4" orient="horz" pos="41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EC01C-D0BB-624A-A5E3-7EF4AABBC54A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A37B8-A07E-7647-8F49-57950B122679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98638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98638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0D66-3276-AA44-AD17-F8400209D62A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A9FA6-7C34-C747-B9CD-AC887B41503F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9E99E-93DA-0E4F-B9D2-B79C344D005E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4257D-7F36-8E49-B313-147176FE17AD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07ACC-7BC6-CF43-A3E0-9DF9CB296E43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9F6D-2C49-5844-89BF-216FADC07B7E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48400"/>
            <a:ext cx="2411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2DD2F4F-A655-C748-9893-E41F1C9D8998}" type="datetime1">
              <a:rPr lang="en-US" smtClean="0"/>
              <a:pPr>
                <a:defRPr/>
              </a:pPr>
              <a:t>11/26/19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90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da-DK"/>
              <a:t>ic.inf@cbs.dk</a:t>
            </a:r>
          </a:p>
        </p:txBody>
      </p:sp>
      <p:pic>
        <p:nvPicPr>
          <p:cNvPr id="2" name="Picture 9" descr="pantone_747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3363" y="150813"/>
            <a:ext cx="86741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98638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Klik for at redigere brødteksten</a:t>
            </a:r>
          </a:p>
          <a:p>
            <a:pPr lvl="1"/>
            <a:r>
              <a:rPr lang="da-DK" altLang="en-US"/>
              <a:t>Andet niveau</a:t>
            </a:r>
          </a:p>
          <a:p>
            <a:pPr lvl="2"/>
            <a:r>
              <a:rPr lang="da-DK" altLang="en-US"/>
              <a:t>Tredje niveau</a:t>
            </a:r>
          </a:p>
          <a:p>
            <a:pPr lvl="3"/>
            <a:r>
              <a:rPr lang="da-DK" altLang="en-US"/>
              <a:t>Fjerde niveau</a:t>
            </a:r>
          </a:p>
          <a:p>
            <a:pPr lvl="4"/>
            <a:r>
              <a:rPr lang="da-DK" altLang="en-US"/>
              <a:t>Femte niveau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238500" y="71913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/>
              <a:t>Her skal overskriften stå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  <p:sldLayoutId id="2147484256" r:id="rId12"/>
    <p:sldLayoutId id="2147484257" r:id="rId13"/>
    <p:sldLayoutId id="2147484258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sKVV-qfVy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br>
              <a:rPr lang="da-DK" altLang="en-US" sz="2800" dirty="0"/>
            </a:br>
            <a:endParaRPr lang="da-DK" altLang="en-US" sz="2800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366666"/>
          </a:xfrm>
        </p:spPr>
        <p:txBody>
          <a:bodyPr/>
          <a:lstStyle/>
          <a:p>
            <a:pPr marL="533400" indent="-533400" algn="ctr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en-US" sz="3600" dirty="0"/>
              <a:t>WP 5.4: Arctic Offshore Challenges</a:t>
            </a:r>
          </a:p>
          <a:p>
            <a:pPr marL="533400" indent="-533400" algn="ctr" eaLnBrk="1" hangingPunct="1">
              <a:spcBef>
                <a:spcPts val="600"/>
              </a:spcBef>
              <a:spcAft>
                <a:spcPts val="1200"/>
              </a:spcAft>
            </a:pPr>
            <a:endParaRPr lang="en-US" altLang="en-US" dirty="0"/>
          </a:p>
          <a:p>
            <a:pPr marL="533400" indent="-533400" algn="ctr" eaLnBrk="1" hangingPunct="1">
              <a:spcBef>
                <a:spcPts val="600"/>
              </a:spcBef>
              <a:spcAft>
                <a:spcPts val="1200"/>
              </a:spcAft>
            </a:pPr>
            <a:endParaRPr lang="en-US" altLang="en-US" dirty="0"/>
          </a:p>
          <a:p>
            <a:pPr marL="533400" indent="-533400" algn="ctr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en-US" dirty="0"/>
              <a:t>NORDRESS Annual Meeting,</a:t>
            </a:r>
          </a:p>
          <a:p>
            <a:pPr marL="533400" indent="-533400" algn="ctr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en-US" dirty="0"/>
              <a:t>November 21st</a:t>
            </a:r>
            <a:r>
              <a:rPr lang="en-US" altLang="en-US" baseline="30000" dirty="0"/>
              <a:t> </a:t>
            </a:r>
            <a:r>
              <a:rPr lang="en-US" altLang="en-US" dirty="0"/>
              <a:t>2019, Copenhagen</a:t>
            </a:r>
            <a:endParaRPr lang="en-US" altLang="en-US" sz="3600" dirty="0"/>
          </a:p>
          <a:p>
            <a:pPr marL="533400" indent="-533400" algn="ctr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en-US" dirty="0"/>
              <a:t>By Morten </a:t>
            </a:r>
            <a:r>
              <a:rPr lang="en-US" altLang="en-US" dirty="0" err="1"/>
              <a:t>Thanning</a:t>
            </a:r>
            <a:r>
              <a:rPr lang="en-US" altLang="en-US" dirty="0"/>
              <a:t> Vendelø, CBS/COPE</a:t>
            </a:r>
          </a:p>
        </p:txBody>
      </p:sp>
      <p:pic>
        <p:nvPicPr>
          <p:cNvPr id="4" name="Billede 1" descr="NORDRESS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708920"/>
            <a:ext cx="860259" cy="8903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7544" y="1628775"/>
            <a:ext cx="8208911" cy="4536529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da-DK" sz="2400" dirty="0"/>
              <a:t>Viking Sky – An </a:t>
            </a:r>
            <a:r>
              <a:rPr lang="da-DK" sz="2400" dirty="0" err="1"/>
              <a:t>Arctic</a:t>
            </a:r>
            <a:r>
              <a:rPr lang="da-DK" sz="2400" dirty="0"/>
              <a:t> Offshore Emergency</a:t>
            </a:r>
          </a:p>
          <a:p>
            <a:pPr algn="ctr">
              <a:spcBef>
                <a:spcPts val="1200"/>
              </a:spcBef>
            </a:pPr>
            <a:endParaRPr lang="da-DK" sz="2400" i="1" dirty="0"/>
          </a:p>
          <a:p>
            <a:pPr algn="ctr">
              <a:spcBef>
                <a:spcPts val="1200"/>
              </a:spcBef>
            </a:pPr>
            <a:endParaRPr lang="da-DK" sz="2400" i="1" dirty="0"/>
          </a:p>
          <a:p>
            <a:pPr algn="ctr">
              <a:spcBef>
                <a:spcPts val="1200"/>
              </a:spcBef>
            </a:pPr>
            <a:r>
              <a:rPr lang="en-US" sz="2400" i="1" dirty="0">
                <a:hlinkClick r:id="rId2"/>
              </a:rPr>
              <a:t>https://www.youtube.com/watch?v=0sKVV-qfVyY</a:t>
            </a:r>
            <a:endParaRPr lang="en-US" sz="2400" i="1" dirty="0"/>
          </a:p>
          <a:p>
            <a:pPr algn="ctr">
              <a:spcBef>
                <a:spcPts val="1200"/>
              </a:spcBef>
            </a:pPr>
            <a:endParaRPr lang="en-US" sz="2400" i="1" dirty="0"/>
          </a:p>
          <a:p>
            <a:pPr>
              <a:spcBef>
                <a:spcPts val="1200"/>
              </a:spcBef>
            </a:pPr>
            <a:endParaRPr lang="en-US" sz="2400" i="1" dirty="0"/>
          </a:p>
          <a:p>
            <a:pPr>
              <a:spcBef>
                <a:spcPts val="1200"/>
              </a:spcBef>
            </a:pP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537548" cy="457200"/>
          </a:xfrm>
        </p:spPr>
        <p:txBody>
          <a:bodyPr/>
          <a:lstStyle/>
          <a:p>
            <a:pPr algn="r"/>
            <a:r>
              <a:rPr lang="en-US" sz="2400" dirty="0"/>
              <a:t>Example of WP 5.4 Focus</a:t>
            </a:r>
          </a:p>
        </p:txBody>
      </p:sp>
    </p:spTree>
    <p:extLst>
      <p:ext uri="{BB962C8B-B14F-4D97-AF65-F5344CB8AC3E}">
        <p14:creationId xmlns:p14="http://schemas.microsoft.com/office/powerpoint/2010/main" val="299080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719138"/>
            <a:ext cx="6480720" cy="457200"/>
          </a:xfrm>
        </p:spPr>
        <p:txBody>
          <a:bodyPr/>
          <a:lstStyle/>
          <a:p>
            <a:pPr algn="r"/>
            <a:r>
              <a:rPr lang="en-US" sz="2400" dirty="0"/>
              <a:t>Arctic Search and Rescue (SAR)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628800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latin typeface="+mn-lt"/>
              </a:rPr>
              <a:t>Arctic Search and Rescue (SAR) involves: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Temporal collaboration between different organizational entities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Coordination of limited resources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Quickly changing weather conditions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Fast scaling of operative organizational entities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Moving from off-shore to on-shore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Emergencies evolving in unforeseen ways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+mn-lt"/>
              </a:rPr>
              <a:t>For us Societal Safety (Security) is about helping SAR </a:t>
            </a:r>
            <a:r>
              <a:rPr lang="en-US" sz="2400" dirty="0" err="1">
                <a:latin typeface="+mn-lt"/>
              </a:rPr>
              <a:t>enti</a:t>
            </a:r>
            <a:r>
              <a:rPr lang="en-US" sz="2400">
                <a:latin typeface="+mn-lt"/>
              </a:rPr>
              <a:t>-ties </a:t>
            </a:r>
            <a:r>
              <a:rPr lang="en-US" sz="2400" dirty="0">
                <a:latin typeface="+mn-lt"/>
              </a:rPr>
              <a:t>to become better at these activities.</a:t>
            </a:r>
          </a:p>
        </p:txBody>
      </p:sp>
    </p:spTree>
    <p:extLst>
      <p:ext uri="{BB962C8B-B14F-4D97-AF65-F5344CB8AC3E}">
        <p14:creationId xmlns:p14="http://schemas.microsoft.com/office/powerpoint/2010/main" val="182138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719138"/>
            <a:ext cx="6480720" cy="457200"/>
          </a:xfrm>
        </p:spPr>
        <p:txBody>
          <a:bodyPr/>
          <a:lstStyle/>
          <a:p>
            <a:pPr algn="r"/>
            <a:r>
              <a:rPr lang="en-US" sz="2400" dirty="0"/>
              <a:t>Activities in 2018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628800"/>
            <a:ext cx="83529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latin typeface="+mn-lt"/>
              </a:rPr>
              <a:t>Task 4:</a:t>
            </a:r>
            <a:r>
              <a:rPr lang="en-US" sz="2400" dirty="0">
                <a:latin typeface="+mn-lt"/>
              </a:rPr>
              <a:t> When participating in the 3rd Joint Arctic SAR Work-shop and TTX in April 2018, organized by AECO, we: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Discovered the TTX (Table Top Exercise) scenarios and game materials are rather immature.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Developed a new focus where we focus on </a:t>
            </a:r>
            <a:r>
              <a:rPr lang="en-US" sz="2400" dirty="0" err="1">
                <a:latin typeface="+mn-lt"/>
              </a:rPr>
              <a:t>conceptuali</a:t>
            </a:r>
            <a:r>
              <a:rPr lang="en-US" sz="2400" dirty="0">
                <a:latin typeface="+mn-lt"/>
              </a:rPr>
              <a:t>-zing and developing a Learning and Dialogue Game </a:t>
            </a:r>
            <a:r>
              <a:rPr lang="en-US" sz="2400" dirty="0" err="1">
                <a:latin typeface="+mn-lt"/>
              </a:rPr>
              <a:t>fo-cusing</a:t>
            </a:r>
            <a:r>
              <a:rPr lang="en-US" sz="2400" dirty="0">
                <a:latin typeface="+mn-lt"/>
              </a:rPr>
              <a:t> on Arctic Search and Rescue.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Teamed up with </a:t>
            </a:r>
            <a:r>
              <a:rPr lang="en-US" sz="2400" dirty="0" err="1">
                <a:latin typeface="+mn-lt"/>
              </a:rPr>
              <a:t>WorkZ</a:t>
            </a:r>
            <a:r>
              <a:rPr lang="en-US" sz="2400" dirty="0">
                <a:latin typeface="+mn-lt"/>
              </a:rPr>
              <a:t>, a Danish learning game develop-</a:t>
            </a:r>
            <a:r>
              <a:rPr lang="en-US" sz="2400" dirty="0" err="1">
                <a:latin typeface="+mn-lt"/>
              </a:rPr>
              <a:t>ment</a:t>
            </a:r>
            <a:r>
              <a:rPr lang="en-US" sz="2400" dirty="0">
                <a:latin typeface="+mn-lt"/>
              </a:rPr>
              <a:t> company, and in November-December we concept-</a:t>
            </a:r>
            <a:r>
              <a:rPr lang="en-US" sz="2400" dirty="0" err="1">
                <a:latin typeface="+mn-lt"/>
              </a:rPr>
              <a:t>tualized</a:t>
            </a:r>
            <a:r>
              <a:rPr lang="en-US" sz="2400" dirty="0">
                <a:latin typeface="+mn-lt"/>
              </a:rPr>
              <a:t> the Arctic Search and Rescue game, in particular drawing on </a:t>
            </a:r>
            <a:r>
              <a:rPr lang="da-DK" sz="2400" dirty="0" err="1">
                <a:latin typeface="+mn-lt"/>
              </a:rPr>
              <a:t>insights</a:t>
            </a:r>
            <a:r>
              <a:rPr lang="da-DK" sz="2400" dirty="0">
                <a:latin typeface="+mn-lt"/>
              </a:rPr>
              <a:t> from </a:t>
            </a:r>
            <a:r>
              <a:rPr lang="da-DK" sz="2400" dirty="0" err="1">
                <a:latin typeface="+mn-lt"/>
              </a:rPr>
              <a:t>Task</a:t>
            </a:r>
            <a:r>
              <a:rPr lang="da-DK" sz="2400" dirty="0">
                <a:latin typeface="+mn-lt"/>
              </a:rPr>
              <a:t> 2 and 3.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750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7545" y="1628775"/>
            <a:ext cx="8143056" cy="453652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GB" sz="2000" dirty="0"/>
              <a:t>Publications: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000" dirty="0" err="1"/>
              <a:t>Lauta</a:t>
            </a:r>
            <a:r>
              <a:rPr lang="en-GB" sz="2000" dirty="0"/>
              <a:t>, K. C., </a:t>
            </a:r>
            <a:r>
              <a:rPr lang="en-GB" sz="2000" dirty="0" err="1"/>
              <a:t>Vendelø</a:t>
            </a:r>
            <a:r>
              <a:rPr lang="en-GB" sz="2000" dirty="0"/>
              <a:t>, M. T., </a:t>
            </a:r>
            <a:r>
              <a:rPr lang="en-GB" sz="2000" dirty="0" err="1"/>
              <a:t>Sørensen</a:t>
            </a:r>
            <a:r>
              <a:rPr lang="en-GB" sz="2000" dirty="0"/>
              <a:t>, B. R., &amp; Dahlberg, R. (2018) </a:t>
            </a:r>
            <a:r>
              <a:rPr lang="en-GB" sz="2000" u="sng" dirty="0"/>
              <a:t>Conceptualizing cold disasters: Disaster risk governance at the Arctic edge</a:t>
            </a:r>
            <a:r>
              <a:rPr lang="en-GB" sz="2000" dirty="0"/>
              <a:t>. International Journal of Disaster Risk Reduction, vol. 31, pp. 1276-1282.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GB" sz="2000" dirty="0"/>
              <a:t>Outreach: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Dahlberg, R.: </a:t>
            </a:r>
            <a:r>
              <a:rPr lang="en-GB" sz="2000" u="sng" dirty="0"/>
              <a:t>The Conspiracy of Unlikely Events</a:t>
            </a:r>
            <a:r>
              <a:rPr lang="en-GB" sz="2000" dirty="0"/>
              <a:t>. Lecture on Third Joint Arctic SAR Workshop and TTX. April 10.-11. 2018. Reykjavik, Iceland.</a:t>
            </a:r>
            <a:endParaRPr lang="da-DK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err="1"/>
              <a:t>Vendelø</a:t>
            </a:r>
            <a:r>
              <a:rPr lang="en-GB" sz="2000" dirty="0"/>
              <a:t>, M. T.: </a:t>
            </a:r>
            <a:r>
              <a:rPr lang="en-GB" sz="2000" u="sng" dirty="0"/>
              <a:t>Organizational Sensemaking</a:t>
            </a:r>
            <a:r>
              <a:rPr lang="en-GB" sz="2000" dirty="0"/>
              <a:t>. Lecture on Third Joint Arctic SAR Workshop and TTX. April 10.-11. 2018. Reykjavik, Ice-land.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537548" cy="457200"/>
          </a:xfrm>
        </p:spPr>
        <p:txBody>
          <a:bodyPr/>
          <a:lstStyle/>
          <a:p>
            <a:pPr algn="r"/>
            <a:r>
              <a:rPr lang="en-US" sz="2400" dirty="0"/>
              <a:t>Publications and Outreach in 2018</a:t>
            </a:r>
          </a:p>
        </p:txBody>
      </p:sp>
    </p:spTree>
    <p:extLst>
      <p:ext uri="{BB962C8B-B14F-4D97-AF65-F5344CB8AC3E}">
        <p14:creationId xmlns:p14="http://schemas.microsoft.com/office/powerpoint/2010/main" val="391138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7544" y="1628775"/>
            <a:ext cx="8208911" cy="4536529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000" dirty="0"/>
              <a:t>Dahlberg, R., &amp; </a:t>
            </a:r>
            <a:r>
              <a:rPr lang="en-GB" sz="2000" dirty="0" err="1"/>
              <a:t>Vendelø</a:t>
            </a:r>
            <a:r>
              <a:rPr lang="en-GB" sz="2000" dirty="0"/>
              <a:t>, M. T. (2018a) </a:t>
            </a:r>
            <a:r>
              <a:rPr lang="en-GB" sz="2000" u="sng" dirty="0"/>
              <a:t>Temporal Interorganizational Collaboration: Surviving Fragmented Sensemaking</a:t>
            </a:r>
            <a:r>
              <a:rPr lang="en-GB" sz="2000" dirty="0"/>
              <a:t>. Paper presented at the Tenth International Symposium on Process Organization Stu-dies (PROS), </a:t>
            </a:r>
            <a:r>
              <a:rPr lang="en-GB" sz="2000" dirty="0" err="1"/>
              <a:t>Halkidiki</a:t>
            </a:r>
            <a:r>
              <a:rPr lang="en-GB" sz="2000" dirty="0"/>
              <a:t>, Greece June 20. - 23. 2018, pp. 1-20.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000" dirty="0"/>
              <a:t>Dahlberg, R., &amp; </a:t>
            </a:r>
            <a:r>
              <a:rPr lang="en-GB" sz="2000" dirty="0" err="1"/>
              <a:t>Vendelø</a:t>
            </a:r>
            <a:r>
              <a:rPr lang="en-GB" sz="2000" dirty="0"/>
              <a:t>, M. T. (2018b) </a:t>
            </a:r>
            <a:r>
              <a:rPr lang="en-GB" sz="2000" u="sng" dirty="0"/>
              <a:t>Coordination during Tempo-</a:t>
            </a:r>
            <a:r>
              <a:rPr lang="en-GB" sz="2000" u="sng" dirty="0" err="1"/>
              <a:t>ral</a:t>
            </a:r>
            <a:r>
              <a:rPr lang="en-GB" sz="2000" u="sng" dirty="0"/>
              <a:t> Collaboration: Surprises and Sensemaking in Distributed Set-tings</a:t>
            </a:r>
            <a:r>
              <a:rPr lang="en-GB" sz="2000" dirty="0"/>
              <a:t>. Paper presented at the 34th EGOS Colloquium in Tallinn, July 5.-7. 2018, Subtheme 16: Collaborating across Organizational Boundaries: Dealing with Surprises in Distributed Settings, pp. 1-21.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000" dirty="0"/>
              <a:t>Larsen, B., &amp;, </a:t>
            </a:r>
            <a:r>
              <a:rPr lang="en-GB" sz="2000" dirty="0" err="1"/>
              <a:t>Vendelø</a:t>
            </a:r>
            <a:r>
              <a:rPr lang="en-GB" sz="2000" dirty="0"/>
              <a:t>, M. T. (2018) </a:t>
            </a:r>
            <a:r>
              <a:rPr lang="en-GB" sz="2000" u="sng" dirty="0"/>
              <a:t>What Happened to Technology of Foolishness, and is it relevant in a contemporary context?</a:t>
            </a:r>
            <a:r>
              <a:rPr lang="en-GB" sz="2000" dirty="0"/>
              <a:t> Paper presented at SCANCOR 30</a:t>
            </a:r>
            <a:r>
              <a:rPr lang="en-GB" sz="2000" baseline="30000" dirty="0"/>
              <a:t>th</a:t>
            </a:r>
            <a:r>
              <a:rPr lang="en-GB" sz="2000" dirty="0"/>
              <a:t> Anniversary Conference: Thirty Years of Organizational Learning and Educational Institutions. November 3-4, 2018, Stanford University, California, pp. 1-37</a:t>
            </a:r>
            <a:r>
              <a:rPr lang="da-DK" sz="20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537548" cy="457200"/>
          </a:xfrm>
        </p:spPr>
        <p:txBody>
          <a:bodyPr/>
          <a:lstStyle/>
          <a:p>
            <a:pPr algn="r"/>
            <a:r>
              <a:rPr lang="en-US" sz="2400" dirty="0"/>
              <a:t>Conference Presentations in 2018</a:t>
            </a:r>
          </a:p>
        </p:txBody>
      </p:sp>
    </p:spTree>
    <p:extLst>
      <p:ext uri="{BB962C8B-B14F-4D97-AF65-F5344CB8AC3E}">
        <p14:creationId xmlns:p14="http://schemas.microsoft.com/office/powerpoint/2010/main" val="241890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719138"/>
            <a:ext cx="6480720" cy="457200"/>
          </a:xfrm>
        </p:spPr>
        <p:txBody>
          <a:bodyPr/>
          <a:lstStyle/>
          <a:p>
            <a:pPr algn="r"/>
            <a:r>
              <a:rPr lang="en-US" sz="2400" dirty="0"/>
              <a:t>Status for the Task in WP 5.4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1600200"/>
            <a:ext cx="8568952" cy="47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739775" lvl="1" indent="-457200">
              <a:spcBef>
                <a:spcPts val="1080"/>
              </a:spcBef>
              <a:buFont typeface="+mj-lt"/>
              <a:buAutoNum type="arabicPeriod"/>
            </a:pPr>
            <a:r>
              <a:rPr lang="en-US" sz="2000" b="1" dirty="0"/>
              <a:t>Mapping</a:t>
            </a:r>
            <a:r>
              <a:rPr lang="en-US" sz="2000" dirty="0"/>
              <a:t> of offshore hazards and vulnerabilities in the Arctic. (Completed in 2016)</a:t>
            </a:r>
            <a:endParaRPr lang="da-DK" sz="2000" dirty="0"/>
          </a:p>
          <a:p>
            <a:pPr marL="796925" lvl="1" indent="-514350">
              <a:spcBef>
                <a:spcPts val="1080"/>
              </a:spcBef>
              <a:buFont typeface="+mj-lt"/>
              <a:buAutoNum type="arabicPeriod"/>
            </a:pPr>
            <a:r>
              <a:rPr lang="en-US" sz="2000" b="1" dirty="0"/>
              <a:t>Investigation</a:t>
            </a:r>
            <a:r>
              <a:rPr lang="en-US" sz="2000" dirty="0"/>
              <a:t> and </a:t>
            </a:r>
            <a:r>
              <a:rPr lang="en-US" sz="2000" b="1" dirty="0"/>
              <a:t>Evaluation </a:t>
            </a:r>
            <a:r>
              <a:rPr lang="en-US" sz="2000" dirty="0"/>
              <a:t>of existing modes of Organizational Learning and Knowledge Capturing from Search and Rescue </a:t>
            </a:r>
            <a:r>
              <a:rPr lang="en-US" sz="2000" dirty="0" err="1"/>
              <a:t>Exer-cises</a:t>
            </a:r>
            <a:r>
              <a:rPr lang="en-US" sz="2000" dirty="0"/>
              <a:t> in the Arctic. (Ongoing in 2019-2020)</a:t>
            </a:r>
          </a:p>
          <a:p>
            <a:pPr marL="796925" lvl="1" indent="-514350">
              <a:spcBef>
                <a:spcPts val="1080"/>
              </a:spcBef>
              <a:buFont typeface="+mj-lt"/>
              <a:buAutoNum type="arabicPeriod"/>
            </a:pPr>
            <a:r>
              <a:rPr lang="en-US" sz="2000" b="1" dirty="0"/>
              <a:t>Investigating</a:t>
            </a:r>
            <a:r>
              <a:rPr lang="en-US" sz="2000" dirty="0"/>
              <a:t> existing modes of Imagining, Discovering and </a:t>
            </a:r>
            <a:r>
              <a:rPr lang="en-US" sz="2000" dirty="0" err="1"/>
              <a:t>Reac</a:t>
            </a:r>
            <a:r>
              <a:rPr lang="en-US" sz="2000" dirty="0"/>
              <a:t>-ting to Emerging Offshore Hazards and Vulnerabilities in the Arctic. (Dormant in 2019-2020)</a:t>
            </a:r>
            <a:endParaRPr lang="da-DK" sz="2000" dirty="0"/>
          </a:p>
          <a:p>
            <a:pPr marL="796925" lvl="1" indent="-514350">
              <a:spcBef>
                <a:spcPts val="1080"/>
              </a:spcBef>
              <a:buFont typeface="+mj-lt"/>
              <a:buAutoNum type="arabicPeriod"/>
            </a:pPr>
            <a:r>
              <a:rPr lang="en-US" sz="2000" b="1" dirty="0"/>
              <a:t>Development</a:t>
            </a:r>
            <a:r>
              <a:rPr lang="en-US" sz="2000" dirty="0"/>
              <a:t> of a concept for Computer-Assisted Cross-Boundary Tabletop SAR Exercises in the Arctic. (Top priority in 2019-2020)</a:t>
            </a:r>
          </a:p>
          <a:p>
            <a:pPr marL="796925" lvl="1" indent="-514350">
              <a:spcBef>
                <a:spcPts val="1080"/>
              </a:spcBef>
              <a:buFont typeface="+mj-lt"/>
              <a:buAutoNum type="arabicPeriod"/>
            </a:pPr>
            <a:r>
              <a:rPr lang="en-US" sz="2000" dirty="0"/>
              <a:t>A </a:t>
            </a:r>
            <a:r>
              <a:rPr lang="en-US" sz="2000" b="1" dirty="0"/>
              <a:t>Feasibility Study</a:t>
            </a:r>
            <a:r>
              <a:rPr lang="en-US" sz="2000" dirty="0"/>
              <a:t> of the establishment of an “International Res-cue Hub” at the former US Naval Air Station in </a:t>
            </a:r>
            <a:r>
              <a:rPr lang="en-US" sz="2000" dirty="0" err="1"/>
              <a:t>Keflavík</a:t>
            </a:r>
            <a:r>
              <a:rPr lang="en-US" sz="2000" dirty="0"/>
              <a:t>, Iceland. (Completed in 2015)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70455337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5429</TotalTime>
  <Words>641</Words>
  <Application>Microsoft Macintosh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Standarddesign</vt:lpstr>
      <vt:lpstr> </vt:lpstr>
      <vt:lpstr>Example of WP 5.4 Focus</vt:lpstr>
      <vt:lpstr>Arctic Search and Rescue (SAR)</vt:lpstr>
      <vt:lpstr>Activities in 2018 </vt:lpstr>
      <vt:lpstr>Publications and Outreach in 2018</vt:lpstr>
      <vt:lpstr>Conference Presentations in 2018</vt:lpstr>
      <vt:lpstr>Status for the Task in WP 5.4</vt:lpstr>
    </vt:vector>
  </TitlesOfParts>
  <Company>bm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Bjarne Mobeck</dc:creator>
  <cp:lastModifiedBy>Morten Vendelø</cp:lastModifiedBy>
  <cp:revision>815</cp:revision>
  <cp:lastPrinted>2017-04-26T11:25:57Z</cp:lastPrinted>
  <dcterms:created xsi:type="dcterms:W3CDTF">2017-04-26T11:06:55Z</dcterms:created>
  <dcterms:modified xsi:type="dcterms:W3CDTF">2019-11-26T12:30:59Z</dcterms:modified>
</cp:coreProperties>
</file>