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8"/>
  </p:notesMasterIdLst>
  <p:sldIdLst>
    <p:sldId id="376" r:id="rId2"/>
    <p:sldId id="354" r:id="rId3"/>
    <p:sldId id="387" r:id="rId4"/>
    <p:sldId id="388" r:id="rId5"/>
    <p:sldId id="393" r:id="rId6"/>
    <p:sldId id="370" r:id="rId7"/>
  </p:sldIdLst>
  <p:sldSz cx="9906000" cy="6858000" type="A4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2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3475" userDrawn="1">
          <p15:clr>
            <a:srgbClr val="A4A3A4"/>
          </p15:clr>
        </p15:guide>
        <p15:guide id="5" orient="horz" pos="414" userDrawn="1">
          <p15:clr>
            <a:srgbClr val="A4A3A4"/>
          </p15:clr>
        </p15:guide>
        <p15:guide id="6" pos="23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 Frost Bertelsen" initials="AFB" lastIdx="10" clrIdx="0">
    <p:extLst>
      <p:ext uri="{19B8F6BF-5375-455C-9EA6-DF929625EA0E}">
        <p15:presenceInfo xmlns:p15="http://schemas.microsoft.com/office/powerpoint/2012/main" userId="S::afb@workz.dk::7a8a07c8-36ab-45ad-99f0-5c23443923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7001F"/>
    <a:srgbClr val="8EB3B5"/>
    <a:srgbClr val="264354"/>
    <a:srgbClr val="8B7459"/>
    <a:srgbClr val="E2ECE0"/>
    <a:srgbClr val="A92521"/>
    <a:srgbClr val="B7CECE"/>
    <a:srgbClr val="E2B7BA"/>
    <a:srgbClr val="5B848C"/>
    <a:srgbClr val="B1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yst layou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ema til typografi 2 - markeringsfarv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8"/>
    <p:restoredTop sz="94108"/>
  </p:normalViewPr>
  <p:slideViewPr>
    <p:cSldViewPr snapToGrid="0" snapToObjects="1">
      <p:cViewPr varScale="1">
        <p:scale>
          <a:sx n="102" d="100"/>
          <a:sy n="102" d="100"/>
        </p:scale>
        <p:origin x="1344" y="168"/>
      </p:cViewPr>
      <p:guideLst>
        <p:guide pos="3120"/>
        <p:guide orient="horz" pos="2160"/>
        <p:guide orient="horz" pos="3475"/>
        <p:guide orient="horz" pos="414"/>
        <p:guide pos="23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69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EF5D9-A75B-C141-9456-4B0373BFBE8C}" type="datetimeFigureOut">
              <a:rPr lang="da-DK" smtClean="0"/>
              <a:t>21.11.2019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E78B2-EAC9-0C4C-9302-98532A7171E8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458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E78B2-EAC9-0C4C-9302-98532A7171E8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111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3955288"/>
            <a:ext cx="9906000" cy="1224000"/>
          </a:xfrm>
          <a:prstGeom prst="rect">
            <a:avLst/>
          </a:prstGeom>
          <a:solidFill>
            <a:schemeClr val="bg1"/>
          </a:solidFill>
        </p:spPr>
        <p:txBody>
          <a:bodyPr lIns="360000" tIns="144000" rIns="36000" bIns="0" anchor="t">
            <a:noAutofit/>
          </a:bodyPr>
          <a:lstStyle>
            <a:lvl1pPr algn="l">
              <a:defRPr sz="3200">
                <a:solidFill>
                  <a:srgbClr val="D7001F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4588504"/>
            <a:ext cx="9509759" cy="590784"/>
          </a:xfrm>
          <a:prstGeom prst="rect">
            <a:avLst/>
          </a:prstGeom>
        </p:spPr>
        <p:txBody>
          <a:bodyPr lIns="360000" tIns="0" rIns="0" bIns="0">
            <a:noAutofit/>
          </a:bodyPr>
          <a:lstStyle>
            <a:lvl1pPr marL="0" indent="0" algn="l">
              <a:buNone/>
              <a:defRPr sz="3200" b="0" i="0" cap="all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customer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75CDF28-CD02-B941-A98F-5E3F8C3F65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560" y="5962549"/>
            <a:ext cx="1986505" cy="59665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DBE742-3157-5944-A8ED-955441E061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3530" y="4124134"/>
            <a:ext cx="1325372" cy="295525"/>
          </a:xfrm>
        </p:spPr>
        <p:txBody>
          <a:bodyPr/>
          <a:lstStyle>
            <a:lvl1pPr marL="0" indent="0" algn="r">
              <a:buNone/>
              <a:defRPr lang="da-DK" sz="1100" kern="1200" dirty="0">
                <a:solidFill>
                  <a:srgbClr val="D7001F"/>
                </a:solidFill>
                <a:latin typeface="Flama Book" charset="0"/>
                <a:ea typeface="Flama Book" charset="0"/>
                <a:cs typeface="Flama Book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and version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017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16B912D4-0ECE-894B-8674-A0AD04C450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972642"/>
            <a:ext cx="9906000" cy="588535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8" name="Pladsholder til titel 1">
            <a:extLst>
              <a:ext uri="{FF2B5EF4-FFF2-40B4-BE49-F238E27FC236}">
                <a16:creationId xmlns:a16="http://schemas.microsoft.com/office/drawing/2014/main" id="{0D0D5436-BB84-DF45-809F-12B7B037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7750"/>
            <a:ext cx="4527651" cy="661308"/>
          </a:xfrm>
          <a:prstGeom prst="rect">
            <a:avLst/>
          </a:prstGeom>
          <a:solidFill>
            <a:schemeClr val="tx2"/>
          </a:solidFill>
        </p:spPr>
        <p:txBody>
          <a:bodyPr vert="horz" wrap="none" lIns="360000" tIns="108000" rIns="144000" bIns="108000" rtlCol="0" anchor="ctr">
            <a:sp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27752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16B912D4-0ECE-894B-8674-A0AD04C450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1782" y="981074"/>
            <a:ext cx="4664217" cy="58769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da-DK" dirty="0"/>
          </a:p>
        </p:txBody>
      </p:sp>
      <p:sp>
        <p:nvSpPr>
          <p:cNvPr id="8" name="Pladsholder til titel 1">
            <a:extLst>
              <a:ext uri="{FF2B5EF4-FFF2-40B4-BE49-F238E27FC236}">
                <a16:creationId xmlns:a16="http://schemas.microsoft.com/office/drawing/2014/main" id="{0D0D5436-BB84-DF45-809F-12B7B037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7750"/>
            <a:ext cx="4527651" cy="661308"/>
          </a:xfrm>
          <a:prstGeom prst="rect">
            <a:avLst/>
          </a:prstGeom>
          <a:solidFill>
            <a:schemeClr val="tx2"/>
          </a:solidFill>
        </p:spPr>
        <p:txBody>
          <a:bodyPr vert="horz" wrap="none" lIns="360000" tIns="108000" rIns="144000" bIns="108000" rtlCol="0" anchor="ctr">
            <a:sp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CLICK TO EDIT HEADER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2D2F067C-9ED1-6144-9599-CA40DC42FD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669058"/>
            <a:ext cx="4507200" cy="4850405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content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. One column.</a:t>
            </a:r>
          </a:p>
        </p:txBody>
      </p:sp>
    </p:spTree>
    <p:extLst>
      <p:ext uri="{BB962C8B-B14F-4D97-AF65-F5344CB8AC3E}">
        <p14:creationId xmlns:p14="http://schemas.microsoft.com/office/powerpoint/2010/main" val="38261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wide column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>
            <a:extLst>
              <a:ext uri="{FF2B5EF4-FFF2-40B4-BE49-F238E27FC236}">
                <a16:creationId xmlns:a16="http://schemas.microsoft.com/office/drawing/2014/main" id="{0D0D5436-BB84-DF45-809F-12B7B037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7750"/>
            <a:ext cx="4527651" cy="661308"/>
          </a:xfrm>
          <a:prstGeom prst="rect">
            <a:avLst/>
          </a:prstGeom>
          <a:solidFill>
            <a:schemeClr val="tx2"/>
          </a:solidFill>
        </p:spPr>
        <p:txBody>
          <a:bodyPr vert="horz" wrap="none" lIns="360000" tIns="108000" rIns="144000" bIns="108000" rtlCol="0" anchor="ctr">
            <a:sp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CLICK TO EDIT HEADER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F0D133AA-6756-114C-BCEB-C05C240F5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669058"/>
            <a:ext cx="5953963" cy="4857385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content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. Single </a:t>
            </a:r>
            <a:r>
              <a:rPr lang="da-DK" dirty="0" err="1"/>
              <a:t>wide</a:t>
            </a:r>
            <a:r>
              <a:rPr lang="da-DK" dirty="0"/>
              <a:t> column.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74D180-AAD5-CA48-A111-8505B39656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0468" y="1669058"/>
            <a:ext cx="2839291" cy="48586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side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8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>
            <a:extLst>
              <a:ext uri="{FF2B5EF4-FFF2-40B4-BE49-F238E27FC236}">
                <a16:creationId xmlns:a16="http://schemas.microsoft.com/office/drawing/2014/main" id="{0D0D5436-BB84-DF45-809F-12B7B037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7750"/>
            <a:ext cx="4527651" cy="661308"/>
          </a:xfrm>
          <a:prstGeom prst="rect">
            <a:avLst/>
          </a:prstGeom>
          <a:solidFill>
            <a:schemeClr val="tx2"/>
          </a:solidFill>
        </p:spPr>
        <p:txBody>
          <a:bodyPr vert="horz" wrap="none" lIns="360000" tIns="108000" rIns="144000" bIns="108000" rtlCol="0" anchor="ctr">
            <a:sp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CLICK TO EDIT HEADER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3A22CE0A-2FA7-4C44-B40D-B77FE5DE64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669058"/>
            <a:ext cx="5953963" cy="4843424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content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. </a:t>
            </a:r>
            <a:r>
              <a:rPr lang="da-DK" dirty="0" err="1"/>
              <a:t>Two</a:t>
            </a:r>
            <a:r>
              <a:rPr lang="da-DK" dirty="0"/>
              <a:t> columns.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323160-F5BF-6F4D-BA18-142F438F3E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0468" y="1669058"/>
            <a:ext cx="2839291" cy="48447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side bar.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9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perate columns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>
            <a:extLst>
              <a:ext uri="{FF2B5EF4-FFF2-40B4-BE49-F238E27FC236}">
                <a16:creationId xmlns:a16="http://schemas.microsoft.com/office/drawing/2014/main" id="{0D0D5436-BB84-DF45-809F-12B7B037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7750"/>
            <a:ext cx="4527651" cy="661308"/>
          </a:xfrm>
          <a:prstGeom prst="rect">
            <a:avLst/>
          </a:prstGeom>
          <a:solidFill>
            <a:schemeClr val="tx2"/>
          </a:solidFill>
        </p:spPr>
        <p:txBody>
          <a:bodyPr vert="horz" wrap="none" lIns="360000" tIns="108000" rIns="144000" bIns="108000" rtlCol="0" anchor="ctr">
            <a:spAutoFit/>
          </a:bodyPr>
          <a:lstStyle/>
          <a:p>
            <a:pPr lvl="0"/>
            <a:r>
              <a:rPr lang="da-DK" dirty="0"/>
              <a:t>CLICK TO EDIT HEADER</a:t>
            </a: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2E8C7A54-C80D-9C42-9684-3EDE33F24F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669058"/>
            <a:ext cx="2844000" cy="4843424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content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. One column.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EE2ACBD-FE24-CD42-9C79-7B2897D2E8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0468" y="1669058"/>
            <a:ext cx="2839291" cy="48447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side bar.</a:t>
            </a:r>
            <a:endParaRPr lang="en-US" dirty="0"/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3EE4A55B-F07B-2844-89CC-DF5861EE901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540234" y="1669058"/>
            <a:ext cx="2844000" cy="4843424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content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. One column.</a:t>
            </a:r>
          </a:p>
        </p:txBody>
      </p:sp>
    </p:spTree>
    <p:extLst>
      <p:ext uri="{BB962C8B-B14F-4D97-AF65-F5344CB8AC3E}">
        <p14:creationId xmlns:p14="http://schemas.microsoft.com/office/powerpoint/2010/main" val="425859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>
            <a:extLst>
              <a:ext uri="{FF2B5EF4-FFF2-40B4-BE49-F238E27FC236}">
                <a16:creationId xmlns:a16="http://schemas.microsoft.com/office/drawing/2014/main" id="{0D0D5436-BB84-DF45-809F-12B7B037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7750"/>
            <a:ext cx="4527651" cy="661308"/>
          </a:xfrm>
          <a:prstGeom prst="rect">
            <a:avLst/>
          </a:prstGeom>
          <a:solidFill>
            <a:schemeClr val="tx2"/>
          </a:solidFill>
        </p:spPr>
        <p:txBody>
          <a:bodyPr vert="horz" wrap="none" lIns="360000" tIns="108000" rIns="144000" bIns="108000" rtlCol="0" anchor="ctr">
            <a:sp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CLICK TO EDIT HEADER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3A22CE0A-2FA7-4C44-B40D-B77FE5DE64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669058"/>
            <a:ext cx="9199759" cy="4850405"/>
          </a:xfrm>
          <a:prstGeom prst="rect">
            <a:avLst/>
          </a:prstGeom>
        </p:spPr>
        <p:txBody>
          <a:bodyPr numCol="3" spcCol="36000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content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. Three columns.</a:t>
            </a:r>
          </a:p>
        </p:txBody>
      </p:sp>
    </p:spTree>
    <p:extLst>
      <p:ext uri="{BB962C8B-B14F-4D97-AF65-F5344CB8AC3E}">
        <p14:creationId xmlns:p14="http://schemas.microsoft.com/office/powerpoint/2010/main" val="275701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perat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>
            <a:extLst>
              <a:ext uri="{FF2B5EF4-FFF2-40B4-BE49-F238E27FC236}">
                <a16:creationId xmlns:a16="http://schemas.microsoft.com/office/drawing/2014/main" id="{0D0D5436-BB84-DF45-809F-12B7B037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7750"/>
            <a:ext cx="4527651" cy="661308"/>
          </a:xfrm>
          <a:prstGeom prst="rect">
            <a:avLst/>
          </a:prstGeom>
          <a:solidFill>
            <a:schemeClr val="tx2"/>
          </a:solidFill>
        </p:spPr>
        <p:txBody>
          <a:bodyPr vert="horz" wrap="none" lIns="360000" tIns="108000" rIns="144000" bIns="108000" rtlCol="0" anchor="ctr">
            <a:sp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CLICK TO EDIT HEADER</a:t>
            </a: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2E8C7A54-C80D-9C42-9684-3EDE33F24F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669058"/>
            <a:ext cx="2844000" cy="4822484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content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. One column.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3EE4A55B-F07B-2844-89CC-DF5861EE901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540234" y="1669058"/>
            <a:ext cx="2844000" cy="4822484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content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. One column.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BEA0E67E-3B75-AD4F-BA1D-9F3951AE4CE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722634" y="1669058"/>
            <a:ext cx="2844000" cy="4822484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content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. One column.</a:t>
            </a:r>
          </a:p>
        </p:txBody>
      </p:sp>
    </p:spTree>
    <p:extLst>
      <p:ext uri="{BB962C8B-B14F-4D97-AF65-F5344CB8AC3E}">
        <p14:creationId xmlns:p14="http://schemas.microsoft.com/office/powerpoint/2010/main" val="275099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narrow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>
            <a:extLst>
              <a:ext uri="{FF2B5EF4-FFF2-40B4-BE49-F238E27FC236}">
                <a16:creationId xmlns:a16="http://schemas.microsoft.com/office/drawing/2014/main" id="{0D0D5436-BB84-DF45-809F-12B7B037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7750"/>
            <a:ext cx="4527651" cy="661308"/>
          </a:xfrm>
          <a:prstGeom prst="rect">
            <a:avLst/>
          </a:prstGeom>
          <a:solidFill>
            <a:schemeClr val="tx2"/>
          </a:solidFill>
        </p:spPr>
        <p:txBody>
          <a:bodyPr vert="horz" wrap="none" lIns="360000" tIns="108000" rIns="144000" bIns="108000" rtlCol="0" anchor="ctr">
            <a:sp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CLICK TO EDIT HEADER</a:t>
            </a: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2E8C7A54-C80D-9C42-9684-3EDE33F24F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669058"/>
            <a:ext cx="2844000" cy="4864365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 baseline="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content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field</a:t>
            </a:r>
            <a:r>
              <a:rPr lang="da-DK" dirty="0"/>
              <a:t>. One </a:t>
            </a:r>
            <a:r>
              <a:rPr lang="da-DK" dirty="0" err="1"/>
              <a:t>narrow</a:t>
            </a:r>
            <a:r>
              <a:rPr lang="da-DK" dirty="0"/>
              <a:t> column.</a:t>
            </a:r>
          </a:p>
        </p:txBody>
      </p:sp>
    </p:spTree>
    <p:extLst>
      <p:ext uri="{BB962C8B-B14F-4D97-AF65-F5344CB8AC3E}">
        <p14:creationId xmlns:p14="http://schemas.microsoft.com/office/powerpoint/2010/main" val="6328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>
            <a:extLst>
              <a:ext uri="{FF2B5EF4-FFF2-40B4-BE49-F238E27FC236}">
                <a16:creationId xmlns:a16="http://schemas.microsoft.com/office/drawing/2014/main" id="{0D0D5436-BB84-DF45-809F-12B7B037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7750"/>
            <a:ext cx="4527651" cy="661308"/>
          </a:xfrm>
          <a:prstGeom prst="rect">
            <a:avLst/>
          </a:prstGeom>
          <a:solidFill>
            <a:schemeClr val="tx2"/>
          </a:solidFill>
        </p:spPr>
        <p:txBody>
          <a:bodyPr vert="horz" wrap="none" lIns="360000" tIns="108000" rIns="144000" bIns="108000" rtlCol="0" anchor="ctr">
            <a:sp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78500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itel 1">
            <a:extLst>
              <a:ext uri="{FF2B5EF4-FFF2-40B4-BE49-F238E27FC236}">
                <a16:creationId xmlns:a16="http://schemas.microsoft.com/office/drawing/2014/main" id="{0D0D5436-BB84-DF45-809F-12B7B0370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7750"/>
            <a:ext cx="4527651" cy="661308"/>
          </a:xfrm>
          <a:prstGeom prst="rect">
            <a:avLst/>
          </a:prstGeom>
          <a:solidFill>
            <a:schemeClr val="tx2"/>
          </a:solidFill>
        </p:spPr>
        <p:txBody>
          <a:bodyPr vert="horz" wrap="none" lIns="360000" tIns="108000" rIns="144000" bIns="108000" rtlCol="0" anchor="ctr">
            <a:spAutoFit/>
          </a:bodyPr>
          <a:lstStyle>
            <a:lvl1pPr>
              <a:defRPr/>
            </a:lvl1pPr>
          </a:lstStyle>
          <a:p>
            <a:pPr lvl="0"/>
            <a:r>
              <a:rPr lang="da-DK" dirty="0"/>
              <a:t>CLICK TO EDIT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A618B75-16B2-B94F-B5B1-28384F577B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0468" y="1669058"/>
            <a:ext cx="2839291" cy="48992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050" i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side bar.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3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0613063-E903-0E48-940B-E5396EFF6024}"/>
              </a:ext>
            </a:extLst>
          </p:cNvPr>
          <p:cNvSpPr/>
          <p:nvPr userDrawn="1"/>
        </p:nvSpPr>
        <p:spPr>
          <a:xfrm>
            <a:off x="0" y="981306"/>
            <a:ext cx="9906000" cy="58766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60000" y="1669058"/>
            <a:ext cx="9199758" cy="48294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titel 1">
            <a:extLst>
              <a:ext uri="{FF2B5EF4-FFF2-40B4-BE49-F238E27FC236}">
                <a16:creationId xmlns:a16="http://schemas.microsoft.com/office/drawing/2014/main" id="{250F2C57-4970-5546-A9C3-1E179A88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7750"/>
            <a:ext cx="6417425" cy="661308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360000" tIns="108000" rIns="144000" bIns="108000" rtlCol="0" anchor="ctr">
            <a:spAutoFit/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83380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4" r:id="rId2"/>
    <p:sldLayoutId id="2147483830" r:id="rId3"/>
    <p:sldLayoutId id="2147483825" r:id="rId4"/>
    <p:sldLayoutId id="2147483831" r:id="rId5"/>
    <p:sldLayoutId id="2147483832" r:id="rId6"/>
    <p:sldLayoutId id="2147483833" r:id="rId7"/>
    <p:sldLayoutId id="2147483827" r:id="rId8"/>
    <p:sldLayoutId id="2147483834" r:id="rId9"/>
    <p:sldLayoutId id="2147483828" r:id="rId10"/>
    <p:sldLayoutId id="214748382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tx2"/>
        </a:buClr>
        <a:buFont typeface="Wingdings" charset="2"/>
        <a:buChar char="§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Lucida Grande"/>
        <a:buChar char="-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Lucida Grande"/>
        <a:buChar char="-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Lucida Grande"/>
        <a:buChar char="-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chemeClr val="tx2"/>
        </a:buClr>
        <a:buFont typeface="Lucida Grande"/>
        <a:buChar char="-"/>
        <a:defRPr sz="105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ada@fak.dk" TargetMode="External"/><Relationship Id="rId2" Type="http://schemas.openxmlformats.org/officeDocument/2006/relationships/hyperlink" Target="mailto:mtv@cbs.d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14">
            <a:extLst>
              <a:ext uri="{FF2B5EF4-FFF2-40B4-BE49-F238E27FC236}">
                <a16:creationId xmlns:a16="http://schemas.microsoft.com/office/drawing/2014/main" id="{E1896B11-89ED-0943-85B9-FAC8FC727A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6000" cy="68580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5C594C5-7090-AA4E-A499-EC1E5EACA2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794" y="1438984"/>
            <a:ext cx="5772587" cy="58801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6B599ED-7238-3349-AB79-2D2081A9F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379034"/>
            <a:ext cx="9906000" cy="1224000"/>
          </a:xfrm>
        </p:spPr>
        <p:txBody>
          <a:bodyPr lIns="360000"/>
          <a:lstStyle/>
          <a:p>
            <a:r>
              <a:rPr lang="da-DK" dirty="0"/>
              <a:t>Arctic </a:t>
            </a:r>
            <a:r>
              <a:rPr lang="da-DK" dirty="0" err="1"/>
              <a:t>Search</a:t>
            </a:r>
            <a:r>
              <a:rPr lang="da-DK" dirty="0"/>
              <a:t> and </a:t>
            </a:r>
            <a:r>
              <a:rPr lang="da-DK" dirty="0" err="1"/>
              <a:t>rescue</a:t>
            </a:r>
            <a:endParaRPr lang="da-DK" dirty="0"/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0DECC7CD-5D09-DA40-8778-880AB3D27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5012250"/>
            <a:ext cx="9509759" cy="590784"/>
          </a:xfrm>
        </p:spPr>
        <p:txBody>
          <a:bodyPr lIns="360000"/>
          <a:lstStyle/>
          <a:p>
            <a:r>
              <a:rPr lang="da-DK" dirty="0"/>
              <a:t>A Learning and </a:t>
            </a:r>
            <a:r>
              <a:rPr lang="da-DK" dirty="0" err="1"/>
              <a:t>dialogue</a:t>
            </a:r>
            <a:r>
              <a:rPr lang="da-DK" dirty="0"/>
              <a:t> Game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90DEB3-3AC3-CD41-9CBF-34B6244E4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12243" y="4547880"/>
            <a:ext cx="1506658" cy="295525"/>
          </a:xfrm>
        </p:spPr>
        <p:txBody>
          <a:bodyPr/>
          <a:lstStyle/>
          <a:p>
            <a:r>
              <a:rPr lang="da-DK" dirty="0"/>
              <a:t>05/04 2019, version 1.2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2CECFF6-CEAB-BA48-8B3F-307471A004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2"/>
          <a:stretch/>
        </p:blipFill>
        <p:spPr>
          <a:xfrm>
            <a:off x="5038984" y="242845"/>
            <a:ext cx="3458366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3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59617-EA7F-A74D-8469-74096E22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7750"/>
            <a:ext cx="3540234" cy="661308"/>
          </a:xfrm>
        </p:spPr>
        <p:txBody>
          <a:bodyPr/>
          <a:lstStyle/>
          <a:p>
            <a:r>
              <a:rPr lang="da-DK" dirty="0"/>
              <a:t>Background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1D838F-F22B-614D-B2D1-14AD9B19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69058"/>
            <a:ext cx="2967899" cy="48224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2000" b="1" dirty="0" err="1"/>
              <a:t>Primary</a:t>
            </a:r>
            <a:r>
              <a:rPr lang="da-DK" sz="2000" b="1" dirty="0"/>
              <a:t> </a:t>
            </a:r>
            <a:r>
              <a:rPr lang="da-DK" sz="2000" b="1" dirty="0" err="1"/>
              <a:t>aim</a:t>
            </a:r>
            <a:r>
              <a:rPr lang="da-DK" sz="2000" b="1" dirty="0"/>
              <a:t>: </a:t>
            </a:r>
            <a:r>
              <a:rPr lang="da-DK" sz="2000" dirty="0"/>
              <a:t>To </a:t>
            </a:r>
            <a:r>
              <a:rPr lang="da-DK" sz="2000" dirty="0" err="1"/>
              <a:t>facilitate</a:t>
            </a:r>
            <a:r>
              <a:rPr lang="da-DK" sz="2000" dirty="0"/>
              <a:t> a </a:t>
            </a:r>
            <a:r>
              <a:rPr lang="da-DK" sz="2000" dirty="0" err="1"/>
              <a:t>dialogue</a:t>
            </a:r>
            <a:r>
              <a:rPr lang="da-DK" sz="2000" dirty="0"/>
              <a:t> on </a:t>
            </a:r>
            <a:r>
              <a:rPr lang="da-DK" sz="2000" dirty="0" err="1"/>
              <a:t>cross-boundary</a:t>
            </a:r>
            <a:r>
              <a:rPr lang="da-DK" sz="2000" dirty="0"/>
              <a:t> SAR </a:t>
            </a:r>
            <a:r>
              <a:rPr lang="da-DK" sz="2000" dirty="0" err="1"/>
              <a:t>between</a:t>
            </a:r>
            <a:r>
              <a:rPr lang="da-DK" sz="2000" dirty="0"/>
              <a:t> </a:t>
            </a:r>
            <a:r>
              <a:rPr lang="da-DK" sz="2000" dirty="0" err="1"/>
              <a:t>providers</a:t>
            </a:r>
            <a:r>
              <a:rPr lang="da-DK" sz="2000" dirty="0"/>
              <a:t> and receivers of SAR in the </a:t>
            </a:r>
            <a:r>
              <a:rPr lang="da-DK" sz="2000" dirty="0" err="1"/>
              <a:t>Arctic</a:t>
            </a:r>
            <a:endParaRPr lang="da-DK" sz="2000" dirty="0"/>
          </a:p>
          <a:p>
            <a:pPr>
              <a:lnSpc>
                <a:spcPct val="100000"/>
              </a:lnSpc>
            </a:pPr>
            <a:r>
              <a:rPr lang="da-DK" sz="2000" b="1" dirty="0" err="1"/>
              <a:t>Secondary</a:t>
            </a:r>
            <a:r>
              <a:rPr lang="da-DK" sz="2000" b="1" dirty="0"/>
              <a:t> </a:t>
            </a:r>
            <a:r>
              <a:rPr lang="da-DK" sz="2000" b="1" dirty="0" err="1"/>
              <a:t>aim</a:t>
            </a:r>
            <a:r>
              <a:rPr lang="da-DK" sz="2000" b="1" dirty="0"/>
              <a:t>: </a:t>
            </a:r>
            <a:r>
              <a:rPr lang="da-DK" sz="2000" dirty="0"/>
              <a:t>To </a:t>
            </a:r>
            <a:r>
              <a:rPr lang="da-DK" sz="2000" dirty="0" err="1"/>
              <a:t>create</a:t>
            </a:r>
            <a:r>
              <a:rPr lang="da-DK" sz="2000" dirty="0"/>
              <a:t> </a:t>
            </a:r>
            <a:r>
              <a:rPr lang="da-DK" sz="2000" dirty="0" err="1"/>
              <a:t>awareness</a:t>
            </a:r>
            <a:r>
              <a:rPr lang="da-DK" sz="2000" dirty="0"/>
              <a:t> of the </a:t>
            </a:r>
            <a:r>
              <a:rPr lang="da-DK" sz="2000" dirty="0" err="1"/>
              <a:t>importance</a:t>
            </a:r>
            <a:r>
              <a:rPr lang="da-DK" sz="2000" dirty="0"/>
              <a:t> and </a:t>
            </a:r>
            <a:r>
              <a:rPr lang="da-DK" sz="2000" dirty="0" err="1"/>
              <a:t>complexity</a:t>
            </a:r>
            <a:r>
              <a:rPr lang="da-DK" sz="2000" dirty="0"/>
              <a:t> of SAR in </a:t>
            </a:r>
            <a:r>
              <a:rPr lang="da-DK" sz="2000" dirty="0" err="1"/>
              <a:t>remote</a:t>
            </a:r>
            <a:r>
              <a:rPr lang="da-DK" sz="2000" dirty="0"/>
              <a:t> </a:t>
            </a:r>
            <a:r>
              <a:rPr lang="da-DK" sz="2000" dirty="0" err="1"/>
              <a:t>areas</a:t>
            </a:r>
            <a:endParaRPr lang="da-DK" sz="2000" dirty="0"/>
          </a:p>
          <a:p>
            <a:pPr>
              <a:lnSpc>
                <a:spcPct val="100000"/>
              </a:lnSpc>
            </a:pPr>
            <a:r>
              <a:rPr lang="da-DK" sz="2000" b="1" dirty="0"/>
              <a:t>Partners:</a:t>
            </a:r>
            <a:r>
              <a:rPr lang="da-DK" sz="2000" dirty="0"/>
              <a:t> Researchers from NORDRESS WP 5.4 ”</a:t>
            </a:r>
            <a:r>
              <a:rPr lang="da-DK" sz="2000" dirty="0" err="1"/>
              <a:t>Arctic</a:t>
            </a:r>
            <a:r>
              <a:rPr lang="da-DK" sz="2000" dirty="0"/>
              <a:t> Offshore Challenges” and Danish </a:t>
            </a:r>
            <a:r>
              <a:rPr lang="da-DK" sz="2000" dirty="0" err="1"/>
              <a:t>learning</a:t>
            </a:r>
            <a:r>
              <a:rPr lang="da-DK" sz="2000" dirty="0"/>
              <a:t> game developer </a:t>
            </a:r>
            <a:r>
              <a:rPr lang="da-DK" sz="2000" dirty="0" err="1"/>
              <a:t>Workz</a:t>
            </a:r>
            <a:endParaRPr lang="da-DK" sz="2000" dirty="0"/>
          </a:p>
          <a:p>
            <a:pPr>
              <a:lnSpc>
                <a:spcPct val="100000"/>
              </a:lnSpc>
            </a:pPr>
            <a:endParaRPr lang="da-DK" sz="2000" dirty="0"/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288165-E582-A040-8125-8619CA7CFF71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 sz="2000" b="1" dirty="0"/>
              <a:t>Output: </a:t>
            </a:r>
            <a:r>
              <a:rPr lang="da-DK" sz="2000" dirty="0"/>
              <a:t>A research-</a:t>
            </a:r>
            <a:r>
              <a:rPr lang="da-DK" sz="2000" dirty="0" err="1"/>
              <a:t>based</a:t>
            </a:r>
            <a:r>
              <a:rPr lang="da-DK" sz="2000" dirty="0"/>
              <a:t> </a:t>
            </a:r>
            <a:r>
              <a:rPr lang="da-DK" sz="2000" dirty="0" err="1"/>
              <a:t>board</a:t>
            </a:r>
            <a:r>
              <a:rPr lang="da-DK" sz="2000" dirty="0"/>
              <a:t> game </a:t>
            </a:r>
            <a:r>
              <a:rPr lang="da-DK" sz="2000" dirty="0" err="1"/>
              <a:t>designed</a:t>
            </a:r>
            <a:r>
              <a:rPr lang="da-DK" sz="2000" dirty="0"/>
              <a:t> for </a:t>
            </a:r>
            <a:r>
              <a:rPr lang="da-DK" sz="2000" dirty="0" err="1"/>
              <a:t>educational</a:t>
            </a:r>
            <a:r>
              <a:rPr lang="da-DK" sz="2000" dirty="0"/>
              <a:t> purpose – but not professional </a:t>
            </a:r>
            <a:r>
              <a:rPr lang="da-DK" sz="2000" dirty="0" err="1"/>
              <a:t>training</a:t>
            </a:r>
            <a:endParaRPr lang="da-DK" sz="2000" dirty="0"/>
          </a:p>
          <a:p>
            <a:endParaRPr lang="en" b="1" dirty="0"/>
          </a:p>
          <a:p>
            <a:r>
              <a:rPr lang="en" b="1" dirty="0"/>
              <a:t>Please note:</a:t>
            </a:r>
            <a:r>
              <a:rPr lang="en" dirty="0"/>
              <a:t> All game illustrations included in this presentation are drafts and sketches of what the various components of a final Search-and-Rescue learning game might look like.</a:t>
            </a:r>
            <a:endParaRPr lang="da-DK" dirty="0"/>
          </a:p>
          <a:p>
            <a:endParaRPr lang="da-DK" dirty="0"/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57CB65B-2DD3-F346-B770-58B6C9AAE8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739" y="3927467"/>
            <a:ext cx="2696221" cy="2506717"/>
          </a:xfrm>
          <a:prstGeom prst="rect">
            <a:avLst/>
          </a:prstGeom>
        </p:spPr>
      </p:pic>
      <p:pic>
        <p:nvPicPr>
          <p:cNvPr id="9" name="Billede 6">
            <a:extLst>
              <a:ext uri="{FF2B5EF4-FFF2-40B4-BE49-F238E27FC236}">
                <a16:creationId xmlns:a16="http://schemas.microsoft.com/office/drawing/2014/main" id="{047A635B-14EC-A74F-A144-0F4E9C90F4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473" y="2421861"/>
            <a:ext cx="1406180" cy="1505606"/>
          </a:xfrm>
          <a:prstGeom prst="rect">
            <a:avLst/>
          </a:prstGeom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D901A344-5C47-6E43-A6F1-12C1CD5482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7448" y="3627506"/>
            <a:ext cx="2800827" cy="3189547"/>
          </a:xfrm>
          <a:prstGeom prst="rect">
            <a:avLst/>
          </a:prstGeom>
        </p:spPr>
      </p:pic>
      <p:pic>
        <p:nvPicPr>
          <p:cNvPr id="11" name="Billede 8">
            <a:extLst>
              <a:ext uri="{FF2B5EF4-FFF2-40B4-BE49-F238E27FC236}">
                <a16:creationId xmlns:a16="http://schemas.microsoft.com/office/drawing/2014/main" id="{F8F27A7C-2368-4547-9D88-ADC7F6C0CE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179" y="4834988"/>
            <a:ext cx="1748234" cy="1871846"/>
          </a:xfrm>
          <a:prstGeom prst="rect">
            <a:avLst/>
          </a:prstGeom>
        </p:spPr>
      </p:pic>
      <p:pic>
        <p:nvPicPr>
          <p:cNvPr id="12" name="Billede 10">
            <a:extLst>
              <a:ext uri="{FF2B5EF4-FFF2-40B4-BE49-F238E27FC236}">
                <a16:creationId xmlns:a16="http://schemas.microsoft.com/office/drawing/2014/main" id="{A4B9AEC0-2867-0F43-BD85-80A64A4B6B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2075" y="512429"/>
            <a:ext cx="1501967" cy="171042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77D554F2-21E1-7F40-89C8-F91835630C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2988" y="1669058"/>
            <a:ext cx="1335287" cy="150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0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59617-EA7F-A74D-8469-74096E22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7750"/>
            <a:ext cx="2737096" cy="661308"/>
          </a:xfrm>
        </p:spPr>
        <p:txBody>
          <a:bodyPr/>
          <a:lstStyle/>
          <a:p>
            <a:r>
              <a:rPr lang="da-DK" dirty="0" err="1"/>
              <a:t>gameplay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1D838F-F22B-614D-B2D1-14AD9B19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492898"/>
            <a:ext cx="7636336" cy="5040525"/>
          </a:xfrm>
        </p:spPr>
        <p:txBody>
          <a:bodyPr/>
          <a:lstStyle/>
          <a:p>
            <a:pPr marL="171450" indent="-171450" defTabSz="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Collaborative game concept: </a:t>
            </a:r>
            <a:r>
              <a:rPr lang="en-GB" sz="2000" dirty="0"/>
              <a:t>Players control all JRCCs in the area</a:t>
            </a:r>
            <a:endParaRPr lang="en-GB" sz="2000" b="1" dirty="0"/>
          </a:p>
          <a:p>
            <a:pPr marL="171450" indent="-171450" defTabSz="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Map: </a:t>
            </a:r>
            <a:r>
              <a:rPr lang="en-GB" sz="2000" dirty="0"/>
              <a:t>Hexagon grid (50 NM across)</a:t>
            </a:r>
          </a:p>
          <a:p>
            <a:pPr marL="171450" indent="-171450" defTabSz="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Phases:</a:t>
            </a:r>
            <a:r>
              <a:rPr lang="en-GB" sz="2000" dirty="0"/>
              <a:t> 4 hours per turn</a:t>
            </a:r>
          </a:p>
          <a:p>
            <a:pPr marL="171450" indent="-171450" defTabSz="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Units:</a:t>
            </a:r>
            <a:r>
              <a:rPr lang="en-GB" sz="2000" dirty="0"/>
              <a:t> SRUs</a:t>
            </a:r>
          </a:p>
          <a:p>
            <a:pPr marL="628650" lvl="1" indent="-171450" defTabSz="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Large ships (HELO)</a:t>
            </a:r>
          </a:p>
          <a:p>
            <a:pPr marL="628650" lvl="1" indent="-171450" defTabSz="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Small ships “HIFR)</a:t>
            </a:r>
          </a:p>
          <a:p>
            <a:pPr marL="628650" lvl="1" indent="-171450" defTabSz="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Helicopters: Must finish</a:t>
            </a:r>
            <a:br>
              <a:rPr lang="en-GB" sz="1600" dirty="0"/>
            </a:br>
            <a:r>
              <a:rPr lang="en-GB" sz="1600" dirty="0"/>
              <a:t>operations in a single turn or refuel</a:t>
            </a:r>
          </a:p>
          <a:p>
            <a:pPr marL="171450" indent="-171450" defTabSz="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Status board:</a:t>
            </a:r>
          </a:p>
          <a:p>
            <a:pPr marL="628650" lvl="1" indent="-171450" defTabSz="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Time progress from distress signal</a:t>
            </a:r>
          </a:p>
          <a:p>
            <a:pPr marL="628650" lvl="1" indent="-171450" defTabSz="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Number of people on units</a:t>
            </a:r>
          </a:p>
          <a:p>
            <a:pPr marL="628650" lvl="1" indent="-171450" defTabSz="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Count of lives lost/lives saved</a:t>
            </a:r>
          </a:p>
          <a:p>
            <a:pPr marL="628650" lvl="1" indent="-171450" defTabSz="1800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Complexity indicator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77D6ECF-E3FA-8F4E-A193-4D171E5F26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712" y="1575783"/>
            <a:ext cx="8008472" cy="55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2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59617-EA7F-A74D-8469-74096E22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7750"/>
            <a:ext cx="2976465" cy="661308"/>
          </a:xfrm>
        </p:spPr>
        <p:txBody>
          <a:bodyPr/>
          <a:lstStyle/>
          <a:p>
            <a:r>
              <a:rPr lang="da-DK" dirty="0"/>
              <a:t>Scenarios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1D838F-F22B-614D-B2D1-14AD9B19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69058"/>
            <a:ext cx="2914940" cy="48643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dirty="0"/>
              <a:t>Scenario-based: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Pre-designed scenarios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User-designed scenarios (web-based editor)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Unpredictable factors (weather, current etc.)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b="1" dirty="0"/>
              <a:t>Incident cards: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Inject events, provide information and new tasks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Increase or decrease complexity of the game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Present dilemmas</a:t>
            </a:r>
            <a:br>
              <a:rPr lang="en-GB" sz="2000" dirty="0"/>
            </a:br>
            <a:r>
              <a:rPr lang="en-GB" sz="2000" dirty="0"/>
              <a:t>(risk-taking)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1915D57-C8F7-E541-9977-0F730D07A9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182" y="4175126"/>
            <a:ext cx="3022600" cy="212852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C7E7CC0-89E9-F64E-BB7C-E330FD32D9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182" y="671151"/>
            <a:ext cx="3022600" cy="212852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42DD7D19-E69D-7A49-8CFC-67AB964FD0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400" y="1788576"/>
            <a:ext cx="3022600" cy="212852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8630D61-FC47-3D47-BE52-2C3A6E26EA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395" y="4433155"/>
            <a:ext cx="3022601" cy="212852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B954C632-C6E3-AC43-9F7A-03B7FC2182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117" y="768859"/>
            <a:ext cx="1497847" cy="212851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AA68681-2C18-FE47-ACB4-AC56381EEA9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439" y="4077420"/>
            <a:ext cx="1497846" cy="212851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D23A48A-6154-5846-BCFB-1DC6D0711F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129" y="3148615"/>
            <a:ext cx="1497846" cy="2128518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0BBA2D80-005B-3B40-A07D-B473B3494B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024" y="4077421"/>
            <a:ext cx="1497846" cy="2128518"/>
          </a:xfrm>
          <a:prstGeom prst="rect">
            <a:avLst/>
          </a:prstGeom>
        </p:spPr>
      </p:pic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CA4A66E2-F08D-A04C-83F2-17D9CCFFC52C}"/>
              </a:ext>
            </a:extLst>
          </p:cNvPr>
          <p:cNvCxnSpPr>
            <a:cxnSpLocks/>
          </p:cNvCxnSpPr>
          <p:nvPr/>
        </p:nvCxnSpPr>
        <p:spPr>
          <a:xfrm>
            <a:off x="5658285" y="2360159"/>
            <a:ext cx="777897" cy="1180475"/>
          </a:xfrm>
          <a:prstGeom prst="straightConnector1">
            <a:avLst/>
          </a:prstGeom>
          <a:ln w="12700">
            <a:solidFill>
              <a:srgbClr val="D70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6">
            <a:extLst>
              <a:ext uri="{FF2B5EF4-FFF2-40B4-BE49-F238E27FC236}">
                <a16:creationId xmlns:a16="http://schemas.microsoft.com/office/drawing/2014/main" id="{273A7D4D-D8F8-194C-A104-D78675B51CAB}"/>
              </a:ext>
            </a:extLst>
          </p:cNvPr>
          <p:cNvCxnSpPr>
            <a:cxnSpLocks/>
          </p:cNvCxnSpPr>
          <p:nvPr/>
        </p:nvCxnSpPr>
        <p:spPr>
          <a:xfrm flipH="1">
            <a:off x="4796995" y="2824854"/>
            <a:ext cx="807232" cy="1686393"/>
          </a:xfrm>
          <a:prstGeom prst="straightConnector1">
            <a:avLst/>
          </a:prstGeom>
          <a:ln w="12700">
            <a:solidFill>
              <a:srgbClr val="D70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0">
            <a:extLst>
              <a:ext uri="{FF2B5EF4-FFF2-40B4-BE49-F238E27FC236}">
                <a16:creationId xmlns:a16="http://schemas.microsoft.com/office/drawing/2014/main" id="{31F62F8B-AFDE-0843-8C6E-9BBBC68C1A58}"/>
              </a:ext>
            </a:extLst>
          </p:cNvPr>
          <p:cNvCxnSpPr>
            <a:cxnSpLocks/>
          </p:cNvCxnSpPr>
          <p:nvPr/>
        </p:nvCxnSpPr>
        <p:spPr>
          <a:xfrm flipV="1">
            <a:off x="7240249" y="4534525"/>
            <a:ext cx="951876" cy="209862"/>
          </a:xfrm>
          <a:prstGeom prst="straightConnector1">
            <a:avLst/>
          </a:prstGeom>
          <a:ln w="12700">
            <a:solidFill>
              <a:srgbClr val="D70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id="{DB063FA3-FC1E-7247-B20F-56F6DA4E2734}"/>
              </a:ext>
            </a:extLst>
          </p:cNvPr>
          <p:cNvCxnSpPr>
            <a:cxnSpLocks/>
          </p:cNvCxnSpPr>
          <p:nvPr/>
        </p:nvCxnSpPr>
        <p:spPr>
          <a:xfrm flipV="1">
            <a:off x="5229473" y="4751090"/>
            <a:ext cx="2570813" cy="1101776"/>
          </a:xfrm>
          <a:prstGeom prst="straightConnector1">
            <a:avLst/>
          </a:prstGeom>
          <a:ln w="12700">
            <a:solidFill>
              <a:srgbClr val="D70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2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59617-EA7F-A74D-8469-74096E22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7750"/>
            <a:ext cx="2898550" cy="661308"/>
          </a:xfrm>
        </p:spPr>
        <p:txBody>
          <a:bodyPr/>
          <a:lstStyle/>
          <a:p>
            <a:r>
              <a:rPr lang="da-DK" dirty="0" err="1"/>
              <a:t>Way</a:t>
            </a:r>
            <a:r>
              <a:rPr lang="da-DK" dirty="0"/>
              <a:t> </a:t>
            </a:r>
            <a:r>
              <a:rPr lang="da-DK" dirty="0" err="1"/>
              <a:t>ahead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1D838F-F22B-614D-B2D1-14AD9B19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69058"/>
            <a:ext cx="6255588" cy="4843424"/>
          </a:xfrm>
        </p:spPr>
        <p:txBody>
          <a:bodyPr numCol="1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Presentations of game concept have shown great interest from practitioners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Total costs of development is approx. DKK 600.000,-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Own funds approx. DKK 100.000,- Royal Danish </a:t>
            </a:r>
            <a:r>
              <a:rPr lang="en-US" sz="2800" dirty="0" err="1"/>
              <a:t>Defence</a:t>
            </a:r>
            <a:r>
              <a:rPr lang="en-US" sz="2800" dirty="0"/>
              <a:t> College, DKK 200.000,-, Remains approx. DKK 300.000,-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Development of prototype begins in December 2019.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Fundraising is ongoing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AAAD56-5C2F-AC4A-AE72-E53D751EFA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23562" y="1309057"/>
            <a:ext cx="2839291" cy="3713879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pic>
        <p:nvPicPr>
          <p:cNvPr id="1026" name="Picture 2" descr="Image result for aec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42" y="1536509"/>
            <a:ext cx="2690130" cy="88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670" y="2646517"/>
            <a:ext cx="856602" cy="1030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D8506A-C2BE-1E43-A07E-D053A44DB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116" y="2693272"/>
            <a:ext cx="1143000" cy="114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B80675-7AB4-3A4B-8E97-F88BF40A0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207" y="3836272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3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7268550" y="1268967"/>
            <a:ext cx="1791478" cy="50851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647750"/>
            <a:ext cx="2724539" cy="6613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-black"/>
              </a:rPr>
              <a:t>CONTACT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1371600" y="1669058"/>
            <a:ext cx="4627984" cy="48643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da-DK" sz="24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da-DK" sz="2400" b="1" dirty="0">
                <a:latin typeface="+mn-lt"/>
              </a:rPr>
              <a:t>Morten Vendelø</a:t>
            </a:r>
          </a:p>
          <a:p>
            <a:pPr>
              <a:lnSpc>
                <a:spcPct val="100000"/>
              </a:lnSpc>
            </a:pPr>
            <a:r>
              <a:rPr lang="da-DK" sz="2400" dirty="0">
                <a:latin typeface="+mn-lt"/>
              </a:rPr>
              <a:t>Copenhagen Business School</a:t>
            </a:r>
          </a:p>
          <a:p>
            <a:pPr>
              <a:lnSpc>
                <a:spcPct val="100000"/>
              </a:lnSpc>
            </a:pPr>
            <a:r>
              <a:rPr lang="da-DK" sz="2400" dirty="0">
                <a:latin typeface="+mn-lt"/>
                <a:hlinkClick r:id="rId2"/>
              </a:rPr>
              <a:t>mtv@cbs.dk</a:t>
            </a:r>
            <a:endParaRPr lang="da-DK" sz="24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da-DK" sz="24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da-DK" sz="24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da-DK" sz="2400" b="1" dirty="0">
                <a:latin typeface="+mn-lt"/>
              </a:rPr>
              <a:t>Rasmus Dahlberg</a:t>
            </a:r>
          </a:p>
          <a:p>
            <a:pPr>
              <a:lnSpc>
                <a:spcPct val="100000"/>
              </a:lnSpc>
            </a:pPr>
            <a:r>
              <a:rPr lang="da-DK" sz="2400" dirty="0">
                <a:latin typeface="+mn-lt"/>
              </a:rPr>
              <a:t>Royal Danish </a:t>
            </a:r>
            <a:r>
              <a:rPr lang="da-DK" sz="2400" dirty="0" err="1">
                <a:latin typeface="+mn-lt"/>
              </a:rPr>
              <a:t>Defence</a:t>
            </a:r>
            <a:r>
              <a:rPr lang="da-DK" sz="2400" dirty="0">
                <a:latin typeface="+mn-lt"/>
              </a:rPr>
              <a:t> College</a:t>
            </a:r>
          </a:p>
          <a:p>
            <a:pPr>
              <a:lnSpc>
                <a:spcPct val="100000"/>
              </a:lnSpc>
            </a:pPr>
            <a:r>
              <a:rPr lang="da-DK" sz="2400" dirty="0">
                <a:latin typeface="+mn-lt"/>
                <a:hlinkClick r:id="rId3"/>
              </a:rPr>
              <a:t>rada@fak.dk</a:t>
            </a:r>
            <a:endParaRPr lang="da-DK" sz="240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" sz="2400" dirty="0">
              <a:latin typeface="+mn-lt"/>
            </a:endParaRPr>
          </a:p>
          <a:p>
            <a:pPr marL="0" indent="0">
              <a:buNone/>
            </a:pPr>
            <a:r>
              <a:rPr lang="en" sz="2400" dirty="0">
                <a:latin typeface="+mn-lt"/>
              </a:rPr>
              <a:t> 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  <a:p>
            <a:endParaRPr lang="da-DK" sz="2400" dirty="0">
              <a:latin typeface="+mn-lt"/>
            </a:endParaRPr>
          </a:p>
        </p:txBody>
      </p:sp>
      <p:pic>
        <p:nvPicPr>
          <p:cNvPr id="2050" name="Picture 2" descr="Image result for cbs logo copenh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5" y="1538433"/>
            <a:ext cx="1188032" cy="197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orsvarsakademiet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9998" y="3873994"/>
            <a:ext cx="1188963" cy="20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09608"/>
      </p:ext>
    </p:extLst>
  </p:cSld>
  <p:clrMapOvr>
    <a:masterClrMapping/>
  </p:clrMapOvr>
</p:sld>
</file>

<file path=ppt/theme/theme1.xml><?xml version="1.0" encoding="utf-8"?>
<a:theme xmlns:a="http://schemas.openxmlformats.org/drawingml/2006/main" name="Workz tilbud">
  <a:themeElements>
    <a:clrScheme name="Fnord">
      <a:dk1>
        <a:srgbClr val="000000"/>
      </a:dk1>
      <a:lt1>
        <a:srgbClr val="FFFFFF"/>
      </a:lt1>
      <a:dk2>
        <a:srgbClr val="D7001F"/>
      </a:dk2>
      <a:lt2>
        <a:srgbClr val="E1ECDF"/>
      </a:lt2>
      <a:accent1>
        <a:srgbClr val="37862B"/>
      </a:accent1>
      <a:accent2>
        <a:srgbClr val="0A547F"/>
      </a:accent2>
      <a:accent3>
        <a:srgbClr val="6CA0C1"/>
      </a:accent3>
      <a:accent4>
        <a:srgbClr val="671770"/>
      </a:accent4>
      <a:accent5>
        <a:srgbClr val="E47E1B"/>
      </a:accent5>
      <a:accent6>
        <a:srgbClr val="FFEF0A"/>
      </a:accent6>
      <a:hlink>
        <a:srgbClr val="D7001F"/>
      </a:hlink>
      <a:folHlink>
        <a:srgbClr val="848484"/>
      </a:folHlink>
    </a:clrScheme>
    <a:fontScheme name="Workz (Flama + Calibri)">
      <a:majorFont>
        <a:latin typeface="Flama Semicondensed Medium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ama_1" id="{7A34F620-EB5A-46CA-B96B-24F10FB71816}" vid="{035E05E3-698B-4007-B96C-001301F9104B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Workz dec 14.thmx</Template>
  <TotalTime>28851</TotalTime>
  <Words>246</Words>
  <Application>Microsoft Macintosh PowerPoint</Application>
  <PresentationFormat>A4 Paper (210x297 mm)</PresentationFormat>
  <Paragraphs>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Arial-black</vt:lpstr>
      <vt:lpstr>Calibri</vt:lpstr>
      <vt:lpstr>Flama Book</vt:lpstr>
      <vt:lpstr>Flama Semicondensed Medium</vt:lpstr>
      <vt:lpstr>Lucida Grande</vt:lpstr>
      <vt:lpstr>Wingdings</vt:lpstr>
      <vt:lpstr>Workz tilbud</vt:lpstr>
      <vt:lpstr>Arctic Search and rescue</vt:lpstr>
      <vt:lpstr>Background</vt:lpstr>
      <vt:lpstr>gameplay</vt:lpstr>
      <vt:lpstr>Scenarios</vt:lpstr>
      <vt:lpstr>Way ahead</vt:lpstr>
      <vt:lpstr>CONTACT</vt:lpstr>
    </vt:vector>
  </TitlesOfParts>
  <Company>Workz A/S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Nadja Nørgaard</dc:creator>
  <cp:lastModifiedBy>Morten Vendelø</cp:lastModifiedBy>
  <cp:revision>369</cp:revision>
  <cp:lastPrinted>2018-12-17T12:46:19Z</cp:lastPrinted>
  <dcterms:created xsi:type="dcterms:W3CDTF">2014-12-15T13:18:57Z</dcterms:created>
  <dcterms:modified xsi:type="dcterms:W3CDTF">2019-11-21T10:17:33Z</dcterms:modified>
</cp:coreProperties>
</file>