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media1.gif" ContentType="video/unknown"/>
  <Override PartName="/ppt/media/media2.gif" ContentType="video/unknown"/>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sldIdLst>
    <p:sldId id="256" r:id="rId2"/>
    <p:sldId id="261" r:id="rId3"/>
    <p:sldId id="268" r:id="rId4"/>
    <p:sldId id="264" r:id="rId5"/>
    <p:sldId id="269" r:id="rId6"/>
    <p:sldId id="266" r:id="rId7"/>
    <p:sldId id="263" r:id="rId8"/>
    <p:sldId id="262" r:id="rId9"/>
    <p:sldId id="257" r:id="rId10"/>
    <p:sldId id="274" r:id="rId11"/>
    <p:sldId id="265" r:id="rId12"/>
    <p:sldId id="271" r:id="rId13"/>
    <p:sldId id="272"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4660"/>
  </p:normalViewPr>
  <p:slideViewPr>
    <p:cSldViewPr snapToGrid="0">
      <p:cViewPr varScale="1">
        <p:scale>
          <a:sx n="74" d="100"/>
          <a:sy n="74" d="100"/>
        </p:scale>
        <p:origin x="84" y="3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586BCD-E5BB-4E6B-BB87-756BEA41F761}" type="datetimeFigureOut">
              <a:rPr lang="en-GB" smtClean="0"/>
              <a:t>22/11/2019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30EE59-F740-4C51-AC8E-BC6F54E3FFFA}" type="slidenum">
              <a:rPr lang="en-GB" smtClean="0"/>
              <a:t>‹#›</a:t>
            </a:fld>
            <a:endParaRPr lang="en-GB"/>
          </a:p>
        </p:txBody>
      </p:sp>
    </p:spTree>
    <p:extLst>
      <p:ext uri="{BB962C8B-B14F-4D97-AF65-F5344CB8AC3E}">
        <p14:creationId xmlns:p14="http://schemas.microsoft.com/office/powerpoint/2010/main" val="1955560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930EE59-F740-4C51-AC8E-BC6F54E3FFFA}" type="slidenum">
              <a:rPr lang="en-GB" smtClean="0"/>
              <a:t>8</a:t>
            </a:fld>
            <a:endParaRPr lang="en-GB"/>
          </a:p>
        </p:txBody>
      </p:sp>
    </p:spTree>
    <p:extLst>
      <p:ext uri="{BB962C8B-B14F-4D97-AF65-F5344CB8AC3E}">
        <p14:creationId xmlns:p14="http://schemas.microsoft.com/office/powerpoint/2010/main" val="576886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t>November 21 2019</a:t>
            </a:r>
            <a:endParaRPr lang="en-GB"/>
          </a:p>
        </p:txBody>
      </p:sp>
      <p:sp>
        <p:nvSpPr>
          <p:cNvPr id="5" name="Footer Placeholder 4"/>
          <p:cNvSpPr>
            <a:spLocks noGrp="1"/>
          </p:cNvSpPr>
          <p:nvPr>
            <p:ph type="ftr" sz="quarter" idx="11"/>
          </p:nvPr>
        </p:nvSpPr>
        <p:spPr/>
        <p:txBody>
          <a:bodyPr/>
          <a:lstStyle/>
          <a:p>
            <a:r>
              <a:rPr lang="en-GB" smtClean="0"/>
              <a:t>Nordress meeting, Copenhagen</a:t>
            </a:r>
            <a:endParaRPr lang="en-GB"/>
          </a:p>
        </p:txBody>
      </p:sp>
      <p:sp>
        <p:nvSpPr>
          <p:cNvPr id="6" name="Slide Number Placeholder 5"/>
          <p:cNvSpPr>
            <a:spLocks noGrp="1"/>
          </p:cNvSpPr>
          <p:nvPr>
            <p:ph type="sldNum" sz="quarter" idx="12"/>
          </p:nvPr>
        </p:nvSpPr>
        <p:spPr/>
        <p:txBody>
          <a:bodyPr/>
          <a:lstStyle/>
          <a:p>
            <a:fld id="{0BB20778-D921-49A4-A00F-C67368599A91}" type="slidenum">
              <a:rPr lang="en-GB" smtClean="0"/>
              <a:t>‹#›</a:t>
            </a:fld>
            <a:endParaRPr lang="en-GB"/>
          </a:p>
        </p:txBody>
      </p:sp>
    </p:spTree>
    <p:extLst>
      <p:ext uri="{BB962C8B-B14F-4D97-AF65-F5344CB8AC3E}">
        <p14:creationId xmlns:p14="http://schemas.microsoft.com/office/powerpoint/2010/main" val="1537217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November 21 2019</a:t>
            </a:r>
            <a:endParaRPr lang="en-GB"/>
          </a:p>
        </p:txBody>
      </p:sp>
      <p:sp>
        <p:nvSpPr>
          <p:cNvPr id="5" name="Footer Placeholder 4"/>
          <p:cNvSpPr>
            <a:spLocks noGrp="1"/>
          </p:cNvSpPr>
          <p:nvPr>
            <p:ph type="ftr" sz="quarter" idx="11"/>
          </p:nvPr>
        </p:nvSpPr>
        <p:spPr/>
        <p:txBody>
          <a:bodyPr/>
          <a:lstStyle/>
          <a:p>
            <a:r>
              <a:rPr lang="en-GB" smtClean="0"/>
              <a:t>Nordress meeting, Copenhagen</a:t>
            </a:r>
            <a:endParaRPr lang="en-GB"/>
          </a:p>
        </p:txBody>
      </p:sp>
      <p:sp>
        <p:nvSpPr>
          <p:cNvPr id="6" name="Slide Number Placeholder 5"/>
          <p:cNvSpPr>
            <a:spLocks noGrp="1"/>
          </p:cNvSpPr>
          <p:nvPr>
            <p:ph type="sldNum" sz="quarter" idx="12"/>
          </p:nvPr>
        </p:nvSpPr>
        <p:spPr/>
        <p:txBody>
          <a:bodyPr/>
          <a:lstStyle/>
          <a:p>
            <a:fld id="{0BB20778-D921-49A4-A00F-C67368599A91}" type="slidenum">
              <a:rPr lang="en-GB" smtClean="0"/>
              <a:t>‹#›</a:t>
            </a:fld>
            <a:endParaRPr lang="en-GB"/>
          </a:p>
        </p:txBody>
      </p:sp>
    </p:spTree>
    <p:extLst>
      <p:ext uri="{BB962C8B-B14F-4D97-AF65-F5344CB8AC3E}">
        <p14:creationId xmlns:p14="http://schemas.microsoft.com/office/powerpoint/2010/main" val="3216377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365125"/>
            <a:ext cx="1478756"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71488" y="365125"/>
            <a:ext cx="4321969"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November 21 2019</a:t>
            </a:r>
            <a:endParaRPr lang="en-GB"/>
          </a:p>
        </p:txBody>
      </p:sp>
      <p:sp>
        <p:nvSpPr>
          <p:cNvPr id="5" name="Footer Placeholder 4"/>
          <p:cNvSpPr>
            <a:spLocks noGrp="1"/>
          </p:cNvSpPr>
          <p:nvPr>
            <p:ph type="ftr" sz="quarter" idx="11"/>
          </p:nvPr>
        </p:nvSpPr>
        <p:spPr/>
        <p:txBody>
          <a:bodyPr/>
          <a:lstStyle/>
          <a:p>
            <a:r>
              <a:rPr lang="en-GB" smtClean="0"/>
              <a:t>Nordress meeting, Copenhagen</a:t>
            </a:r>
            <a:endParaRPr lang="en-GB"/>
          </a:p>
        </p:txBody>
      </p:sp>
      <p:sp>
        <p:nvSpPr>
          <p:cNvPr id="6" name="Slide Number Placeholder 5"/>
          <p:cNvSpPr>
            <a:spLocks noGrp="1"/>
          </p:cNvSpPr>
          <p:nvPr>
            <p:ph type="sldNum" sz="quarter" idx="12"/>
          </p:nvPr>
        </p:nvSpPr>
        <p:spPr/>
        <p:txBody>
          <a:bodyPr/>
          <a:lstStyle/>
          <a:p>
            <a:fld id="{0BB20778-D921-49A4-A00F-C67368599A91}" type="slidenum">
              <a:rPr lang="en-GB" smtClean="0"/>
              <a:t>‹#›</a:t>
            </a:fld>
            <a:endParaRPr lang="en-GB"/>
          </a:p>
        </p:txBody>
      </p:sp>
    </p:spTree>
    <p:extLst>
      <p:ext uri="{BB962C8B-B14F-4D97-AF65-F5344CB8AC3E}">
        <p14:creationId xmlns:p14="http://schemas.microsoft.com/office/powerpoint/2010/main" val="2478783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November 21 2019</a:t>
            </a:r>
            <a:endParaRPr lang="en-GB"/>
          </a:p>
        </p:txBody>
      </p:sp>
      <p:sp>
        <p:nvSpPr>
          <p:cNvPr id="5" name="Footer Placeholder 4"/>
          <p:cNvSpPr>
            <a:spLocks noGrp="1"/>
          </p:cNvSpPr>
          <p:nvPr>
            <p:ph type="ftr" sz="quarter" idx="11"/>
          </p:nvPr>
        </p:nvSpPr>
        <p:spPr/>
        <p:txBody>
          <a:bodyPr/>
          <a:lstStyle/>
          <a:p>
            <a:r>
              <a:rPr lang="en-GB" smtClean="0"/>
              <a:t>Nordress meeting, Copenhagen</a:t>
            </a:r>
            <a:endParaRPr lang="en-GB"/>
          </a:p>
        </p:txBody>
      </p:sp>
      <p:sp>
        <p:nvSpPr>
          <p:cNvPr id="6" name="Slide Number Placeholder 5"/>
          <p:cNvSpPr>
            <a:spLocks noGrp="1"/>
          </p:cNvSpPr>
          <p:nvPr>
            <p:ph type="sldNum" sz="quarter" idx="12"/>
          </p:nvPr>
        </p:nvSpPr>
        <p:spPr/>
        <p:txBody>
          <a:bodyPr/>
          <a:lstStyle/>
          <a:p>
            <a:fld id="{0BB20778-D921-49A4-A00F-C67368599A91}" type="slidenum">
              <a:rPr lang="en-GB" smtClean="0"/>
              <a:t>‹#›</a:t>
            </a:fld>
            <a:endParaRPr lang="en-GB"/>
          </a:p>
        </p:txBody>
      </p:sp>
    </p:spTree>
    <p:extLst>
      <p:ext uri="{BB962C8B-B14F-4D97-AF65-F5344CB8AC3E}">
        <p14:creationId xmlns:p14="http://schemas.microsoft.com/office/powerpoint/2010/main" val="3275974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November 21 2019</a:t>
            </a:r>
            <a:endParaRPr lang="en-GB"/>
          </a:p>
        </p:txBody>
      </p:sp>
      <p:sp>
        <p:nvSpPr>
          <p:cNvPr id="5" name="Footer Placeholder 4"/>
          <p:cNvSpPr>
            <a:spLocks noGrp="1"/>
          </p:cNvSpPr>
          <p:nvPr>
            <p:ph type="ftr" sz="quarter" idx="11"/>
          </p:nvPr>
        </p:nvSpPr>
        <p:spPr/>
        <p:txBody>
          <a:bodyPr/>
          <a:lstStyle/>
          <a:p>
            <a:r>
              <a:rPr lang="en-GB" smtClean="0"/>
              <a:t>Nordress meeting, Copenhagen</a:t>
            </a:r>
            <a:endParaRPr lang="en-GB"/>
          </a:p>
        </p:txBody>
      </p:sp>
      <p:sp>
        <p:nvSpPr>
          <p:cNvPr id="6" name="Slide Number Placeholder 5"/>
          <p:cNvSpPr>
            <a:spLocks noGrp="1"/>
          </p:cNvSpPr>
          <p:nvPr>
            <p:ph type="sldNum" sz="quarter" idx="12"/>
          </p:nvPr>
        </p:nvSpPr>
        <p:spPr/>
        <p:txBody>
          <a:bodyPr/>
          <a:lstStyle/>
          <a:p>
            <a:fld id="{0BB20778-D921-49A4-A00F-C67368599A91}" type="slidenum">
              <a:rPr lang="en-GB" smtClean="0"/>
              <a:t>‹#›</a:t>
            </a:fld>
            <a:endParaRPr lang="en-GB"/>
          </a:p>
        </p:txBody>
      </p:sp>
    </p:spTree>
    <p:extLst>
      <p:ext uri="{BB962C8B-B14F-4D97-AF65-F5344CB8AC3E}">
        <p14:creationId xmlns:p14="http://schemas.microsoft.com/office/powerpoint/2010/main" val="3711558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71487" y="1825625"/>
            <a:ext cx="2900363"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3486150" y="1825625"/>
            <a:ext cx="2900363"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t>November 21 2019</a:t>
            </a:r>
            <a:endParaRPr lang="en-GB"/>
          </a:p>
        </p:txBody>
      </p:sp>
      <p:sp>
        <p:nvSpPr>
          <p:cNvPr id="6" name="Footer Placeholder 5"/>
          <p:cNvSpPr>
            <a:spLocks noGrp="1"/>
          </p:cNvSpPr>
          <p:nvPr>
            <p:ph type="ftr" sz="quarter" idx="11"/>
          </p:nvPr>
        </p:nvSpPr>
        <p:spPr/>
        <p:txBody>
          <a:bodyPr/>
          <a:lstStyle/>
          <a:p>
            <a:r>
              <a:rPr lang="en-GB" smtClean="0"/>
              <a:t>Nordress meeting, Copenhagen</a:t>
            </a:r>
            <a:endParaRPr lang="en-GB"/>
          </a:p>
        </p:txBody>
      </p:sp>
      <p:sp>
        <p:nvSpPr>
          <p:cNvPr id="7" name="Slide Number Placeholder 6"/>
          <p:cNvSpPr>
            <a:spLocks noGrp="1"/>
          </p:cNvSpPr>
          <p:nvPr>
            <p:ph type="sldNum" sz="quarter" idx="12"/>
          </p:nvPr>
        </p:nvSpPr>
        <p:spPr/>
        <p:txBody>
          <a:bodyPr/>
          <a:lstStyle/>
          <a:p>
            <a:fld id="{0BB20778-D921-49A4-A00F-C67368599A91}" type="slidenum">
              <a:rPr lang="en-GB" smtClean="0"/>
              <a:t>‹#›</a:t>
            </a:fld>
            <a:endParaRPr lang="en-GB"/>
          </a:p>
        </p:txBody>
      </p:sp>
    </p:spTree>
    <p:extLst>
      <p:ext uri="{BB962C8B-B14F-4D97-AF65-F5344CB8AC3E}">
        <p14:creationId xmlns:p14="http://schemas.microsoft.com/office/powerpoint/2010/main" val="107062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t>November 21 2019</a:t>
            </a:r>
            <a:endParaRPr lang="en-GB"/>
          </a:p>
        </p:txBody>
      </p:sp>
      <p:sp>
        <p:nvSpPr>
          <p:cNvPr id="8" name="Footer Placeholder 7"/>
          <p:cNvSpPr>
            <a:spLocks noGrp="1"/>
          </p:cNvSpPr>
          <p:nvPr>
            <p:ph type="ftr" sz="quarter" idx="11"/>
          </p:nvPr>
        </p:nvSpPr>
        <p:spPr/>
        <p:txBody>
          <a:bodyPr/>
          <a:lstStyle/>
          <a:p>
            <a:r>
              <a:rPr lang="en-GB" smtClean="0"/>
              <a:t>Nordress meeting, Copenhagen</a:t>
            </a:r>
            <a:endParaRPr lang="en-GB"/>
          </a:p>
        </p:txBody>
      </p:sp>
      <p:sp>
        <p:nvSpPr>
          <p:cNvPr id="9" name="Slide Number Placeholder 8"/>
          <p:cNvSpPr>
            <a:spLocks noGrp="1"/>
          </p:cNvSpPr>
          <p:nvPr>
            <p:ph type="sldNum" sz="quarter" idx="12"/>
          </p:nvPr>
        </p:nvSpPr>
        <p:spPr/>
        <p:txBody>
          <a:bodyPr/>
          <a:lstStyle/>
          <a:p>
            <a:fld id="{0BB20778-D921-49A4-A00F-C67368599A91}" type="slidenum">
              <a:rPr lang="en-GB" smtClean="0"/>
              <a:t>‹#›</a:t>
            </a:fld>
            <a:endParaRPr lang="en-GB"/>
          </a:p>
        </p:txBody>
      </p:sp>
    </p:spTree>
    <p:extLst>
      <p:ext uri="{BB962C8B-B14F-4D97-AF65-F5344CB8AC3E}">
        <p14:creationId xmlns:p14="http://schemas.microsoft.com/office/powerpoint/2010/main" val="3798113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t>November 21 2019</a:t>
            </a:r>
            <a:endParaRPr lang="en-GB"/>
          </a:p>
        </p:txBody>
      </p:sp>
      <p:sp>
        <p:nvSpPr>
          <p:cNvPr id="4" name="Footer Placeholder 3"/>
          <p:cNvSpPr>
            <a:spLocks noGrp="1"/>
          </p:cNvSpPr>
          <p:nvPr>
            <p:ph type="ftr" sz="quarter" idx="11"/>
          </p:nvPr>
        </p:nvSpPr>
        <p:spPr/>
        <p:txBody>
          <a:bodyPr/>
          <a:lstStyle/>
          <a:p>
            <a:r>
              <a:rPr lang="en-GB" smtClean="0"/>
              <a:t>Nordress meeting, Copenhagen</a:t>
            </a:r>
            <a:endParaRPr lang="en-GB"/>
          </a:p>
        </p:txBody>
      </p:sp>
      <p:sp>
        <p:nvSpPr>
          <p:cNvPr id="5" name="Slide Number Placeholder 4"/>
          <p:cNvSpPr>
            <a:spLocks noGrp="1"/>
          </p:cNvSpPr>
          <p:nvPr>
            <p:ph type="sldNum" sz="quarter" idx="12"/>
          </p:nvPr>
        </p:nvSpPr>
        <p:spPr/>
        <p:txBody>
          <a:bodyPr/>
          <a:lstStyle/>
          <a:p>
            <a:fld id="{0BB20778-D921-49A4-A00F-C67368599A91}" type="slidenum">
              <a:rPr lang="en-GB" smtClean="0"/>
              <a:t>‹#›</a:t>
            </a:fld>
            <a:endParaRPr lang="en-GB"/>
          </a:p>
        </p:txBody>
      </p:sp>
    </p:spTree>
    <p:extLst>
      <p:ext uri="{BB962C8B-B14F-4D97-AF65-F5344CB8AC3E}">
        <p14:creationId xmlns:p14="http://schemas.microsoft.com/office/powerpoint/2010/main" val="255539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November 21 2019</a:t>
            </a:r>
            <a:endParaRPr lang="en-GB"/>
          </a:p>
        </p:txBody>
      </p:sp>
      <p:sp>
        <p:nvSpPr>
          <p:cNvPr id="3" name="Footer Placeholder 2"/>
          <p:cNvSpPr>
            <a:spLocks noGrp="1"/>
          </p:cNvSpPr>
          <p:nvPr>
            <p:ph type="ftr" sz="quarter" idx="11"/>
          </p:nvPr>
        </p:nvSpPr>
        <p:spPr/>
        <p:txBody>
          <a:bodyPr/>
          <a:lstStyle/>
          <a:p>
            <a:r>
              <a:rPr lang="en-GB" smtClean="0"/>
              <a:t>Nordress meeting, Copenhagen</a:t>
            </a:r>
            <a:endParaRPr lang="en-GB"/>
          </a:p>
        </p:txBody>
      </p:sp>
      <p:sp>
        <p:nvSpPr>
          <p:cNvPr id="4" name="Slide Number Placeholder 3"/>
          <p:cNvSpPr>
            <a:spLocks noGrp="1"/>
          </p:cNvSpPr>
          <p:nvPr>
            <p:ph type="sldNum" sz="quarter" idx="12"/>
          </p:nvPr>
        </p:nvSpPr>
        <p:spPr/>
        <p:txBody>
          <a:bodyPr/>
          <a:lstStyle/>
          <a:p>
            <a:fld id="{0BB20778-D921-49A4-A00F-C67368599A91}" type="slidenum">
              <a:rPr lang="en-GB" smtClean="0"/>
              <a:t>‹#›</a:t>
            </a:fld>
            <a:endParaRPr lang="en-GB"/>
          </a:p>
        </p:txBody>
      </p:sp>
    </p:spTree>
    <p:extLst>
      <p:ext uri="{BB962C8B-B14F-4D97-AF65-F5344CB8AC3E}">
        <p14:creationId xmlns:p14="http://schemas.microsoft.com/office/powerpoint/2010/main" val="2419288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November 21 2019</a:t>
            </a:r>
            <a:endParaRPr lang="en-GB"/>
          </a:p>
        </p:txBody>
      </p:sp>
      <p:sp>
        <p:nvSpPr>
          <p:cNvPr id="6" name="Footer Placeholder 5"/>
          <p:cNvSpPr>
            <a:spLocks noGrp="1"/>
          </p:cNvSpPr>
          <p:nvPr>
            <p:ph type="ftr" sz="quarter" idx="11"/>
          </p:nvPr>
        </p:nvSpPr>
        <p:spPr/>
        <p:txBody>
          <a:bodyPr/>
          <a:lstStyle/>
          <a:p>
            <a:r>
              <a:rPr lang="en-GB" smtClean="0"/>
              <a:t>Nordress meeting, Copenhagen</a:t>
            </a:r>
            <a:endParaRPr lang="en-GB"/>
          </a:p>
        </p:txBody>
      </p:sp>
      <p:sp>
        <p:nvSpPr>
          <p:cNvPr id="7" name="Slide Number Placeholder 6"/>
          <p:cNvSpPr>
            <a:spLocks noGrp="1"/>
          </p:cNvSpPr>
          <p:nvPr>
            <p:ph type="sldNum" sz="quarter" idx="12"/>
          </p:nvPr>
        </p:nvSpPr>
        <p:spPr/>
        <p:txBody>
          <a:bodyPr/>
          <a:lstStyle/>
          <a:p>
            <a:fld id="{0BB20778-D921-49A4-A00F-C67368599A91}" type="slidenum">
              <a:rPr lang="en-GB" smtClean="0"/>
              <a:t>‹#›</a:t>
            </a:fld>
            <a:endParaRPr lang="en-GB"/>
          </a:p>
        </p:txBody>
      </p:sp>
    </p:spTree>
    <p:extLst>
      <p:ext uri="{BB962C8B-B14F-4D97-AF65-F5344CB8AC3E}">
        <p14:creationId xmlns:p14="http://schemas.microsoft.com/office/powerpoint/2010/main" val="3917079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November 21 2019</a:t>
            </a:r>
            <a:endParaRPr lang="en-GB"/>
          </a:p>
        </p:txBody>
      </p:sp>
      <p:sp>
        <p:nvSpPr>
          <p:cNvPr id="6" name="Footer Placeholder 5"/>
          <p:cNvSpPr>
            <a:spLocks noGrp="1"/>
          </p:cNvSpPr>
          <p:nvPr>
            <p:ph type="ftr" sz="quarter" idx="11"/>
          </p:nvPr>
        </p:nvSpPr>
        <p:spPr/>
        <p:txBody>
          <a:bodyPr/>
          <a:lstStyle/>
          <a:p>
            <a:r>
              <a:rPr lang="en-GB" smtClean="0"/>
              <a:t>Nordress meeting, Copenhagen</a:t>
            </a:r>
            <a:endParaRPr lang="en-GB"/>
          </a:p>
        </p:txBody>
      </p:sp>
      <p:sp>
        <p:nvSpPr>
          <p:cNvPr id="7" name="Slide Number Placeholder 6"/>
          <p:cNvSpPr>
            <a:spLocks noGrp="1"/>
          </p:cNvSpPr>
          <p:nvPr>
            <p:ph type="sldNum" sz="quarter" idx="12"/>
          </p:nvPr>
        </p:nvSpPr>
        <p:spPr/>
        <p:txBody>
          <a:bodyPr/>
          <a:lstStyle/>
          <a:p>
            <a:fld id="{0BB20778-D921-49A4-A00F-C67368599A91}" type="slidenum">
              <a:rPr lang="en-GB" smtClean="0"/>
              <a:t>‹#›</a:t>
            </a:fld>
            <a:endParaRPr lang="en-GB"/>
          </a:p>
        </p:txBody>
      </p:sp>
    </p:spTree>
    <p:extLst>
      <p:ext uri="{BB962C8B-B14F-4D97-AF65-F5344CB8AC3E}">
        <p14:creationId xmlns:p14="http://schemas.microsoft.com/office/powerpoint/2010/main" val="4254623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November 21 2019</a:t>
            </a:r>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smtClean="0"/>
              <a:t>Nordress meeting, Copenhagen</a:t>
            </a:r>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BB20778-D921-49A4-A00F-C67368599A91}" type="slidenum">
              <a:rPr lang="en-GB" smtClean="0"/>
              <a:t>‹#›</a:t>
            </a:fld>
            <a:endParaRPr lang="en-GB"/>
          </a:p>
        </p:txBody>
      </p:sp>
    </p:spTree>
    <p:extLst>
      <p:ext uri="{BB962C8B-B14F-4D97-AF65-F5344CB8AC3E}">
        <p14:creationId xmlns:p14="http://schemas.microsoft.com/office/powerpoint/2010/main" val="1154633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mailto:utar@hi.i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5" Type="http://schemas.openxmlformats.org/officeDocument/2006/relationships/image" Target="../media/image9.png"/><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gif"/><Relationship Id="rId1" Type="http://schemas.microsoft.com/office/2007/relationships/media" Target="../media/media2.gif"/><Relationship Id="rId6" Type="http://schemas.openxmlformats.org/officeDocument/2006/relationships/image" Target="../media/image10.png"/><Relationship Id="rId5" Type="http://schemas.openxmlformats.org/officeDocument/2006/relationships/image" Target="../media/image2.gif"/><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7" name="Rectangle 6"/>
          <p:cNvSpPr/>
          <p:nvPr/>
        </p:nvSpPr>
        <p:spPr>
          <a:xfrm>
            <a:off x="361507" y="2057467"/>
            <a:ext cx="7974419" cy="2069205"/>
          </a:xfrm>
          <a:prstGeom prst="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1248639" y="0"/>
            <a:ext cx="5683506" cy="5932967"/>
            <a:chOff x="2041450" y="648589"/>
            <a:chExt cx="5683506" cy="5932967"/>
          </a:xfrm>
        </p:grpSpPr>
        <p:pic>
          <p:nvPicPr>
            <p:cNvPr id="9" name="Picture 8"/>
            <p:cNvPicPr>
              <a:picLocks noChangeAspect="1"/>
            </p:cNvPicPr>
            <p:nvPr/>
          </p:nvPicPr>
          <p:blipFill rotWithShape="1">
            <a:blip r:embed="rId2"/>
            <a:srcRect l="3687" r="3278" b="3780"/>
            <a:stretch/>
          </p:blipFill>
          <p:spPr>
            <a:xfrm rot="5400000">
              <a:off x="1916719" y="773320"/>
              <a:ext cx="5932967" cy="5683506"/>
            </a:xfrm>
            <a:prstGeom prst="rect">
              <a:avLst/>
            </a:prstGeom>
          </p:spPr>
        </p:pic>
        <p:sp>
          <p:nvSpPr>
            <p:cNvPr id="10" name="Rectangle 9"/>
            <p:cNvSpPr/>
            <p:nvPr/>
          </p:nvSpPr>
          <p:spPr>
            <a:xfrm>
              <a:off x="2573079" y="1371600"/>
              <a:ext cx="1424763" cy="797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118884" y="974079"/>
              <a:ext cx="623777" cy="418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5674242" y="648589"/>
              <a:ext cx="1353879" cy="418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351181" y="857696"/>
              <a:ext cx="623777" cy="418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itle 1"/>
          <p:cNvSpPr txBox="1">
            <a:spLocks/>
          </p:cNvSpPr>
          <p:nvPr/>
        </p:nvSpPr>
        <p:spPr>
          <a:xfrm>
            <a:off x="182083" y="1290761"/>
            <a:ext cx="8153843" cy="2387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altLang="en-US" sz="3600" smtClean="0">
                <a:solidFill>
                  <a:schemeClr val="accent1"/>
                </a:solidFill>
                <a:latin typeface="Arial" charset="0"/>
                <a:cs typeface="Arial" charset="0"/>
              </a:rPr>
              <a:t>  WP 5.5 The </a:t>
            </a:r>
            <a:r>
              <a:rPr lang="en-US" altLang="en-US" sz="3600" smtClean="0">
                <a:solidFill>
                  <a:schemeClr val="bg1"/>
                </a:solidFill>
                <a:latin typeface="Arial" charset="0"/>
                <a:cs typeface="Arial" charset="0"/>
              </a:rPr>
              <a:t>Vulnerability</a:t>
            </a:r>
            <a:r>
              <a:rPr lang="en-US" altLang="en-US" sz="3600" smtClean="0">
                <a:solidFill>
                  <a:schemeClr val="accent1"/>
                </a:solidFill>
                <a:latin typeface="Arial" charset="0"/>
                <a:cs typeface="Arial" charset="0"/>
              </a:rPr>
              <a:t> of Air Traffic </a:t>
            </a:r>
            <a:br>
              <a:rPr lang="en-US" altLang="en-US" sz="3600" smtClean="0">
                <a:solidFill>
                  <a:schemeClr val="accent1"/>
                </a:solidFill>
                <a:latin typeface="Arial" charset="0"/>
                <a:cs typeface="Arial" charset="0"/>
              </a:rPr>
            </a:br>
            <a:r>
              <a:rPr lang="en-US" altLang="en-US" sz="3600" smtClean="0">
                <a:solidFill>
                  <a:schemeClr val="accent1"/>
                </a:solidFill>
                <a:latin typeface="Arial" charset="0"/>
                <a:cs typeface="Arial" charset="0"/>
              </a:rPr>
              <a:t>   to Volcanic             Eruptions</a:t>
            </a:r>
            <a:endParaRPr lang="en-GB" sz="3600" dirty="0">
              <a:solidFill>
                <a:schemeClr val="accent1"/>
              </a:solidFill>
            </a:endParaRPr>
          </a:p>
        </p:txBody>
      </p:sp>
      <p:sp>
        <p:nvSpPr>
          <p:cNvPr id="15" name="Rectangle 14"/>
          <p:cNvSpPr/>
          <p:nvPr/>
        </p:nvSpPr>
        <p:spPr>
          <a:xfrm>
            <a:off x="3205031" y="4186526"/>
            <a:ext cx="5193792" cy="2215991"/>
          </a:xfrm>
          <a:prstGeom prst="rect">
            <a:avLst/>
          </a:prstGeom>
        </p:spPr>
        <p:txBody>
          <a:bodyPr wrap="square">
            <a:spAutoFit/>
          </a:bodyPr>
          <a:lstStyle/>
          <a:p>
            <a:pPr algn="r">
              <a:lnSpc>
                <a:spcPct val="150000"/>
              </a:lnSpc>
            </a:pPr>
            <a:r>
              <a:rPr lang="en-US" sz="1400" b="1" dirty="0" smtClean="0">
                <a:solidFill>
                  <a:schemeClr val="accent1"/>
                </a:solidFill>
                <a:cs typeface="Courier New" panose="02070309020205020404" pitchFamily="49" charset="0"/>
              </a:rPr>
              <a:t>Uta Reichardt</a:t>
            </a:r>
            <a:endParaRPr lang="en-US" sz="1400" dirty="0" smtClean="0">
              <a:solidFill>
                <a:schemeClr val="accent1"/>
              </a:solidFill>
              <a:cs typeface="Courier New" panose="02070309020205020404" pitchFamily="49" charset="0"/>
            </a:endParaRPr>
          </a:p>
          <a:p>
            <a:pPr algn="r">
              <a:lnSpc>
                <a:spcPct val="150000"/>
              </a:lnSpc>
            </a:pPr>
            <a:r>
              <a:rPr lang="en-US" sz="1200" dirty="0" smtClean="0">
                <a:solidFill>
                  <a:schemeClr val="accent1"/>
                </a:solidFill>
                <a:cs typeface="Courier New" panose="02070309020205020404" pitchFamily="49" charset="0"/>
              </a:rPr>
              <a:t>Environment and Natural Resources Program </a:t>
            </a:r>
          </a:p>
          <a:p>
            <a:pPr algn="r">
              <a:lnSpc>
                <a:spcPct val="150000"/>
              </a:lnSpc>
            </a:pPr>
            <a:r>
              <a:rPr lang="en-US" sz="1400" b="1" dirty="0" err="1" smtClean="0">
                <a:solidFill>
                  <a:schemeClr val="accent1"/>
                </a:solidFill>
                <a:cs typeface="Courier New" panose="02070309020205020404" pitchFamily="49" charset="0"/>
              </a:rPr>
              <a:t>Guðrún</a:t>
            </a:r>
            <a:r>
              <a:rPr lang="en-US" sz="1400" b="1" dirty="0" smtClean="0">
                <a:solidFill>
                  <a:schemeClr val="accent1"/>
                </a:solidFill>
                <a:cs typeface="Courier New" panose="02070309020205020404" pitchFamily="49" charset="0"/>
              </a:rPr>
              <a:t> </a:t>
            </a:r>
            <a:r>
              <a:rPr lang="en-US" sz="1400" b="1" dirty="0" err="1" smtClean="0">
                <a:solidFill>
                  <a:schemeClr val="accent1"/>
                </a:solidFill>
                <a:cs typeface="Courier New" panose="02070309020205020404" pitchFamily="49" charset="0"/>
              </a:rPr>
              <a:t>Pétursdóttir</a:t>
            </a:r>
            <a:r>
              <a:rPr lang="en-US" sz="1400" b="1" dirty="0" smtClean="0">
                <a:solidFill>
                  <a:schemeClr val="accent1"/>
                </a:solidFill>
                <a:cs typeface="Courier New" panose="02070309020205020404" pitchFamily="49" charset="0"/>
              </a:rPr>
              <a:t> </a:t>
            </a:r>
          </a:p>
          <a:p>
            <a:pPr algn="r">
              <a:lnSpc>
                <a:spcPct val="150000"/>
              </a:lnSpc>
            </a:pPr>
            <a:r>
              <a:rPr lang="en-US" sz="1200" dirty="0" smtClean="0">
                <a:solidFill>
                  <a:schemeClr val="accent1"/>
                </a:solidFill>
                <a:cs typeface="Courier New" panose="02070309020205020404" pitchFamily="49" charset="0"/>
              </a:rPr>
              <a:t>Institute for Sustainability and Interdisciplinary Studies</a:t>
            </a:r>
          </a:p>
          <a:p>
            <a:pPr algn="r">
              <a:lnSpc>
                <a:spcPct val="150000"/>
              </a:lnSpc>
            </a:pPr>
            <a:r>
              <a:rPr lang="en-US" sz="1400" b="1" dirty="0" err="1" smtClean="0">
                <a:solidFill>
                  <a:schemeClr val="accent1"/>
                </a:solidFill>
                <a:cs typeface="Courier New" panose="02070309020205020404" pitchFamily="49" charset="0"/>
              </a:rPr>
              <a:t>Guðmundur</a:t>
            </a:r>
            <a:r>
              <a:rPr lang="en-US" sz="1400" b="1" dirty="0" smtClean="0">
                <a:solidFill>
                  <a:schemeClr val="accent1"/>
                </a:solidFill>
                <a:cs typeface="Courier New" panose="02070309020205020404" pitchFamily="49" charset="0"/>
              </a:rPr>
              <a:t> </a:t>
            </a:r>
            <a:r>
              <a:rPr lang="en-US" sz="1400" b="1" dirty="0" err="1" smtClean="0">
                <a:solidFill>
                  <a:schemeClr val="accent1"/>
                </a:solidFill>
                <a:cs typeface="Courier New" panose="02070309020205020404" pitchFamily="49" charset="0"/>
              </a:rPr>
              <a:t>Freyr</a:t>
            </a:r>
            <a:r>
              <a:rPr lang="en-US" sz="1400" b="1" dirty="0" smtClean="0">
                <a:solidFill>
                  <a:schemeClr val="accent1"/>
                </a:solidFill>
                <a:cs typeface="Courier New" panose="02070309020205020404" pitchFamily="49" charset="0"/>
              </a:rPr>
              <a:t> </a:t>
            </a:r>
            <a:r>
              <a:rPr lang="en-US" sz="1400" b="1" dirty="0" err="1" smtClean="0">
                <a:solidFill>
                  <a:schemeClr val="accent1"/>
                </a:solidFill>
                <a:cs typeface="Courier New" panose="02070309020205020404" pitchFamily="49" charset="0"/>
              </a:rPr>
              <a:t>Úlfarsson</a:t>
            </a:r>
            <a:r>
              <a:rPr lang="en-US" sz="1400" dirty="0" smtClean="0">
                <a:solidFill>
                  <a:schemeClr val="accent1"/>
                </a:solidFill>
                <a:cs typeface="Courier New" panose="02070309020205020404" pitchFamily="49" charset="0"/>
              </a:rPr>
              <a:t> </a:t>
            </a:r>
          </a:p>
          <a:p>
            <a:pPr algn="r">
              <a:lnSpc>
                <a:spcPct val="150000"/>
              </a:lnSpc>
            </a:pPr>
            <a:r>
              <a:rPr lang="en-US" sz="1200" dirty="0" smtClean="0">
                <a:solidFill>
                  <a:schemeClr val="accent1"/>
                </a:solidFill>
                <a:cs typeface="Courier New" panose="02070309020205020404" pitchFamily="49" charset="0"/>
              </a:rPr>
              <a:t>Faculty of Civil and Environmental Engineering</a:t>
            </a:r>
          </a:p>
          <a:p>
            <a:pPr algn="r">
              <a:lnSpc>
                <a:spcPct val="150000"/>
              </a:lnSpc>
            </a:pPr>
            <a:r>
              <a:rPr lang="en-US" sz="1400" b="1" dirty="0" smtClean="0">
                <a:solidFill>
                  <a:schemeClr val="accent1"/>
                </a:solidFill>
                <a:cs typeface="Courier New" panose="02070309020205020404" pitchFamily="49" charset="0"/>
              </a:rPr>
              <a:t>University of Iceland</a:t>
            </a:r>
          </a:p>
        </p:txBody>
      </p:sp>
      <p:sp>
        <p:nvSpPr>
          <p:cNvPr id="16" name="Rectangle 15"/>
          <p:cNvSpPr/>
          <p:nvPr/>
        </p:nvSpPr>
        <p:spPr>
          <a:xfrm>
            <a:off x="4098322" y="5961876"/>
            <a:ext cx="1168910" cy="215444"/>
          </a:xfrm>
          <a:prstGeom prst="rect">
            <a:avLst/>
          </a:prstGeom>
        </p:spPr>
        <p:txBody>
          <a:bodyPr wrap="none">
            <a:spAutoFit/>
          </a:bodyPr>
          <a:lstStyle/>
          <a:p>
            <a:r>
              <a:rPr lang="en-US" sz="800" i="1" dirty="0" smtClean="0">
                <a:solidFill>
                  <a:schemeClr val="bg2">
                    <a:lumMod val="25000"/>
                  </a:schemeClr>
                </a:solidFill>
                <a:ea typeface="Times New Roman"/>
              </a:rPr>
              <a:t>Source: Reichardt, 2018</a:t>
            </a:r>
            <a:endParaRPr lang="en-US" sz="800" dirty="0">
              <a:solidFill>
                <a:schemeClr val="bg2">
                  <a:lumMod val="25000"/>
                </a:schemeClr>
              </a:solidFill>
            </a:endParaRPr>
          </a:p>
        </p:txBody>
      </p:sp>
    </p:spTree>
    <p:extLst>
      <p:ext uri="{BB962C8B-B14F-4D97-AF65-F5344CB8AC3E}">
        <p14:creationId xmlns:p14="http://schemas.microsoft.com/office/powerpoint/2010/main" val="9873032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42371" y="5596569"/>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42371" y="890530"/>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Date Placeholder 7"/>
          <p:cNvSpPr>
            <a:spLocks noGrp="1"/>
          </p:cNvSpPr>
          <p:nvPr>
            <p:ph type="dt" sz="half" idx="10"/>
          </p:nvPr>
        </p:nvSpPr>
        <p:spPr>
          <a:xfrm>
            <a:off x="628650" y="6356351"/>
            <a:ext cx="2057400" cy="365125"/>
          </a:xfrm>
        </p:spPr>
        <p:txBody>
          <a:bodyPr/>
          <a:lstStyle/>
          <a:p>
            <a:r>
              <a:rPr lang="en-US" smtClean="0"/>
              <a:t>November 21 2019</a:t>
            </a:r>
            <a:endParaRPr lang="en-GB" dirty="0"/>
          </a:p>
        </p:txBody>
      </p:sp>
      <p:sp>
        <p:nvSpPr>
          <p:cNvPr id="7" name="Footer Placeholder 8"/>
          <p:cNvSpPr>
            <a:spLocks noGrp="1"/>
          </p:cNvSpPr>
          <p:nvPr>
            <p:ph type="ftr" sz="quarter" idx="11"/>
          </p:nvPr>
        </p:nvSpPr>
        <p:spPr>
          <a:xfrm>
            <a:off x="3028950" y="6356351"/>
            <a:ext cx="3086100" cy="365125"/>
          </a:xfrm>
        </p:spPr>
        <p:txBody>
          <a:bodyPr/>
          <a:lstStyle/>
          <a:p>
            <a:r>
              <a:rPr lang="en-GB" dirty="0" err="1" smtClean="0"/>
              <a:t>Nordress</a:t>
            </a:r>
            <a:r>
              <a:rPr lang="en-GB" dirty="0"/>
              <a:t> </a:t>
            </a:r>
            <a:r>
              <a:rPr lang="en-GB" dirty="0" smtClean="0"/>
              <a:t>meeting, Copenhagen</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7950" y="234099"/>
            <a:ext cx="2402289" cy="540515"/>
          </a:xfrm>
          <a:prstGeom prst="rect">
            <a:avLst/>
          </a:prstGeom>
        </p:spPr>
      </p:pic>
      <p:sp>
        <p:nvSpPr>
          <p:cNvPr id="16" name="Slide Number Placeholder 15"/>
          <p:cNvSpPr>
            <a:spLocks noGrp="1"/>
          </p:cNvSpPr>
          <p:nvPr>
            <p:ph type="sldNum" sz="quarter" idx="12"/>
          </p:nvPr>
        </p:nvSpPr>
        <p:spPr/>
        <p:txBody>
          <a:bodyPr/>
          <a:lstStyle/>
          <a:p>
            <a:fld id="{0BB20778-D921-49A4-A00F-C67368599A91}" type="slidenum">
              <a:rPr lang="en-GB" smtClean="0"/>
              <a:t>10</a:t>
            </a:fld>
            <a:endParaRPr lang="en-GB"/>
          </a:p>
        </p:txBody>
      </p:sp>
      <p:sp>
        <p:nvSpPr>
          <p:cNvPr id="41" name="Title 1"/>
          <p:cNvSpPr txBox="1">
            <a:spLocks/>
          </p:cNvSpPr>
          <p:nvPr/>
        </p:nvSpPr>
        <p:spPr>
          <a:xfrm>
            <a:off x="194966" y="-45290"/>
            <a:ext cx="89490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s-IS" sz="3300" dirty="0" err="1" smtClean="0">
                <a:solidFill>
                  <a:schemeClr val="bg2">
                    <a:lumMod val="25000"/>
                  </a:schemeClr>
                </a:solidFill>
              </a:rPr>
              <a:t>Scenario</a:t>
            </a:r>
            <a:r>
              <a:rPr lang="is-IS" sz="3300" dirty="0" smtClean="0">
                <a:solidFill>
                  <a:schemeClr val="bg2">
                    <a:lumMod val="25000"/>
                  </a:schemeClr>
                </a:solidFill>
              </a:rPr>
              <a:t> </a:t>
            </a:r>
            <a:r>
              <a:rPr lang="is-IS" sz="3300" dirty="0" err="1">
                <a:solidFill>
                  <a:schemeClr val="bg2">
                    <a:lumMod val="25000"/>
                  </a:schemeClr>
                </a:solidFill>
              </a:rPr>
              <a:t>E</a:t>
            </a:r>
            <a:r>
              <a:rPr lang="is-IS" sz="3300" dirty="0" err="1" smtClean="0">
                <a:solidFill>
                  <a:schemeClr val="bg2">
                    <a:lumMod val="25000"/>
                  </a:schemeClr>
                </a:solidFill>
              </a:rPr>
              <a:t>valuation</a:t>
            </a:r>
            <a:endParaRPr lang="en-GB" sz="3300" dirty="0">
              <a:solidFill>
                <a:schemeClr val="bg2">
                  <a:lumMod val="25000"/>
                </a:schemeClr>
              </a:solidFill>
            </a:endParaRPr>
          </a:p>
        </p:txBody>
      </p:sp>
      <p:sp>
        <p:nvSpPr>
          <p:cNvPr id="42" name="TextBox 41"/>
          <p:cNvSpPr txBox="1"/>
          <p:nvPr/>
        </p:nvSpPr>
        <p:spPr>
          <a:xfrm>
            <a:off x="242371" y="1423971"/>
            <a:ext cx="7748218" cy="338554"/>
          </a:xfrm>
          <a:prstGeom prst="rect">
            <a:avLst/>
          </a:prstGeom>
          <a:noFill/>
        </p:spPr>
        <p:txBody>
          <a:bodyPr wrap="square" rtlCol="0">
            <a:spAutoFit/>
          </a:bodyPr>
          <a:lstStyle/>
          <a:p>
            <a:pPr>
              <a:spcAft>
                <a:spcPts val="600"/>
              </a:spcAft>
            </a:pPr>
            <a:r>
              <a:rPr lang="en-US" sz="1600" b="1" dirty="0" smtClean="0"/>
              <a:t>Affects air traffic at low altitudes, take-offs and landings</a:t>
            </a:r>
          </a:p>
        </p:txBody>
      </p:sp>
      <p:sp>
        <p:nvSpPr>
          <p:cNvPr id="43" name="Rectangle 42"/>
          <p:cNvSpPr/>
          <p:nvPr/>
        </p:nvSpPr>
        <p:spPr>
          <a:xfrm>
            <a:off x="242372" y="1927836"/>
            <a:ext cx="8272978" cy="1000274"/>
          </a:xfrm>
          <a:prstGeom prst="rect">
            <a:avLst/>
          </a:prstGeom>
        </p:spPr>
        <p:txBody>
          <a:bodyPr wrap="square">
            <a:spAutoFit/>
          </a:bodyPr>
          <a:lstStyle/>
          <a:p>
            <a:r>
              <a:rPr lang="en-GB" i="1" dirty="0" smtClean="0">
                <a:solidFill>
                  <a:srgbClr val="000000"/>
                </a:solidFill>
                <a:latin typeface="Times New Roman" panose="02020603050405020304" pitchFamily="18" charset="0"/>
              </a:rPr>
              <a:t>“E</a:t>
            </a:r>
            <a:r>
              <a:rPr lang="en-GB" b="0" i="1" u="none" strike="noStrike" baseline="0" dirty="0" smtClean="0">
                <a:solidFill>
                  <a:srgbClr val="000000"/>
                </a:solidFill>
                <a:latin typeface="Times New Roman" panose="02020603050405020304" pitchFamily="18" charset="0"/>
              </a:rPr>
              <a:t>ven under the new [EU] regulations, by day two, flights would be limited, approximately up to 50%</a:t>
            </a:r>
            <a:r>
              <a:rPr lang="en-GB" b="0" i="1" u="none" strike="noStrike" dirty="0" smtClean="0">
                <a:solidFill>
                  <a:srgbClr val="000000"/>
                </a:solidFill>
                <a:latin typeface="Times New Roman" panose="02020603050405020304" pitchFamily="18" charset="0"/>
              </a:rPr>
              <a:t> </a:t>
            </a:r>
            <a:r>
              <a:rPr lang="en-GB" i="1" dirty="0">
                <a:solidFill>
                  <a:srgbClr val="000000"/>
                </a:solidFill>
                <a:latin typeface="Times New Roman" panose="02020603050405020304" pitchFamily="18" charset="0"/>
              </a:rPr>
              <a:t>–</a:t>
            </a:r>
            <a:r>
              <a:rPr lang="en-GB" b="0" i="1" u="none" strike="noStrike" dirty="0" smtClean="0">
                <a:solidFill>
                  <a:srgbClr val="000000"/>
                </a:solidFill>
                <a:latin typeface="Times New Roman" panose="02020603050405020304" pitchFamily="18" charset="0"/>
              </a:rPr>
              <a:t> </a:t>
            </a:r>
            <a:r>
              <a:rPr lang="en-GB" b="0" i="1" u="none" strike="noStrike" baseline="0" dirty="0" smtClean="0">
                <a:solidFill>
                  <a:srgbClr val="000000"/>
                </a:solidFill>
                <a:latin typeface="Times New Roman" panose="02020603050405020304" pitchFamily="18" charset="0"/>
              </a:rPr>
              <a:t>a significant reduction in air traffic.” </a:t>
            </a:r>
          </a:p>
          <a:p>
            <a:pPr>
              <a:spcBef>
                <a:spcPts val="600"/>
              </a:spcBef>
            </a:pPr>
            <a:r>
              <a:rPr lang="en-GB" b="0" i="1" u="none" strike="noStrike" baseline="0" dirty="0" smtClean="0">
                <a:solidFill>
                  <a:srgbClr val="000000"/>
                </a:solidFill>
                <a:latin typeface="Times New Roman" panose="02020603050405020304" pitchFamily="18" charset="0"/>
              </a:rPr>
              <a:t>– Representative</a:t>
            </a:r>
            <a:r>
              <a:rPr lang="en-GB" b="0" i="1" u="none" strike="noStrike" dirty="0" smtClean="0">
                <a:solidFill>
                  <a:srgbClr val="000000"/>
                </a:solidFill>
                <a:latin typeface="Times New Roman" panose="02020603050405020304" pitchFamily="18" charset="0"/>
              </a:rPr>
              <a:t> from Rolls Royce</a:t>
            </a:r>
            <a:r>
              <a:rPr lang="en-GB" b="0" i="1" u="none" strike="noStrike" baseline="0" dirty="0" smtClean="0">
                <a:solidFill>
                  <a:srgbClr val="000000"/>
                </a:solidFill>
                <a:latin typeface="Times New Roman" panose="02020603050405020304" pitchFamily="18" charset="0"/>
              </a:rPr>
              <a:t> </a:t>
            </a:r>
            <a:endParaRPr lang="en-GB" i="1" dirty="0"/>
          </a:p>
        </p:txBody>
      </p:sp>
      <p:cxnSp>
        <p:nvCxnSpPr>
          <p:cNvPr id="44" name="Straight Connector 43"/>
          <p:cNvCxnSpPr/>
          <p:nvPr/>
        </p:nvCxnSpPr>
        <p:spPr>
          <a:xfrm>
            <a:off x="242371" y="3111927"/>
            <a:ext cx="4193505" cy="3094"/>
          </a:xfrm>
          <a:prstGeom prst="line">
            <a:avLst/>
          </a:prstGeom>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242371" y="3262202"/>
            <a:ext cx="1559722" cy="400110"/>
          </a:xfrm>
          <a:prstGeom prst="rect">
            <a:avLst/>
          </a:prstGeom>
          <a:noFill/>
        </p:spPr>
        <p:txBody>
          <a:bodyPr wrap="none" rtlCol="0">
            <a:spAutoFit/>
          </a:bodyPr>
          <a:lstStyle/>
          <a:p>
            <a:r>
              <a:rPr lang="is-IS" sz="2000" b="1" dirty="0" smtClean="0"/>
              <a:t>Öræfajökull: </a:t>
            </a:r>
            <a:endParaRPr lang="en-GB" sz="2000" b="1" dirty="0"/>
          </a:p>
        </p:txBody>
      </p:sp>
      <p:sp>
        <p:nvSpPr>
          <p:cNvPr id="45" name="TextBox 44"/>
          <p:cNvSpPr txBox="1"/>
          <p:nvPr/>
        </p:nvSpPr>
        <p:spPr>
          <a:xfrm>
            <a:off x="197045" y="996828"/>
            <a:ext cx="1856662" cy="400110"/>
          </a:xfrm>
          <a:prstGeom prst="rect">
            <a:avLst/>
          </a:prstGeom>
          <a:noFill/>
        </p:spPr>
        <p:txBody>
          <a:bodyPr wrap="none" rtlCol="0">
            <a:spAutoFit/>
          </a:bodyPr>
          <a:lstStyle/>
          <a:p>
            <a:r>
              <a:rPr lang="is-IS" sz="2000" b="1" dirty="0" smtClean="0"/>
              <a:t>Eyjafjallajökull: </a:t>
            </a:r>
            <a:endParaRPr lang="en-GB" sz="2000" b="1" dirty="0"/>
          </a:p>
        </p:txBody>
      </p:sp>
      <p:sp>
        <p:nvSpPr>
          <p:cNvPr id="46" name="TextBox 45"/>
          <p:cNvSpPr txBox="1"/>
          <p:nvPr/>
        </p:nvSpPr>
        <p:spPr>
          <a:xfrm>
            <a:off x="261879" y="3697478"/>
            <a:ext cx="7400161" cy="338554"/>
          </a:xfrm>
          <a:prstGeom prst="rect">
            <a:avLst/>
          </a:prstGeom>
          <a:noFill/>
        </p:spPr>
        <p:txBody>
          <a:bodyPr wrap="square" rtlCol="0">
            <a:spAutoFit/>
          </a:bodyPr>
          <a:lstStyle/>
          <a:p>
            <a:pPr>
              <a:spcAft>
                <a:spcPts val="600"/>
              </a:spcAft>
            </a:pPr>
            <a:r>
              <a:rPr lang="en-US" sz="1600" b="1" dirty="0" smtClean="0"/>
              <a:t>Impacts air traffic at all altitudes, including the four busiest European airports</a:t>
            </a:r>
          </a:p>
        </p:txBody>
      </p:sp>
      <p:sp>
        <p:nvSpPr>
          <p:cNvPr id="47" name="Rectangle 46"/>
          <p:cNvSpPr/>
          <p:nvPr/>
        </p:nvSpPr>
        <p:spPr>
          <a:xfrm>
            <a:off x="242371" y="4184036"/>
            <a:ext cx="8617868" cy="1277273"/>
          </a:xfrm>
          <a:prstGeom prst="rect">
            <a:avLst/>
          </a:prstGeom>
        </p:spPr>
        <p:txBody>
          <a:bodyPr wrap="square">
            <a:spAutoFit/>
          </a:bodyPr>
          <a:lstStyle/>
          <a:p>
            <a:pPr>
              <a:spcAft>
                <a:spcPts val="600"/>
              </a:spcAft>
            </a:pPr>
            <a:r>
              <a:rPr lang="en-GB" i="1" dirty="0" smtClean="0">
                <a:solidFill>
                  <a:srgbClr val="000000"/>
                </a:solidFill>
                <a:latin typeface="Times New Roman" panose="02020603050405020304" pitchFamily="18" charset="0"/>
              </a:rPr>
              <a:t>“</a:t>
            </a:r>
            <a:r>
              <a:rPr lang="en-GB" b="0" i="1" u="none" strike="noStrike" baseline="0" dirty="0" smtClean="0">
                <a:solidFill>
                  <a:srgbClr val="000000"/>
                </a:solidFill>
                <a:latin typeface="Times New Roman" panose="02020603050405020304" pitchFamily="18" charset="0"/>
              </a:rPr>
              <a:t>I do not believe that any aircraft operator would fly through areas of high ash concentration unless they are convinced that the ash concentration forecast is</a:t>
            </a:r>
            <a:r>
              <a:rPr lang="en-GB" b="0" i="1" u="none" strike="noStrike" dirty="0" smtClean="0">
                <a:solidFill>
                  <a:srgbClr val="000000"/>
                </a:solidFill>
                <a:latin typeface="Times New Roman" panose="02020603050405020304" pitchFamily="18" charset="0"/>
              </a:rPr>
              <a:t> </a:t>
            </a:r>
            <a:r>
              <a:rPr lang="en-GB" b="0" i="1" u="none" strike="noStrike" baseline="0" dirty="0" smtClean="0">
                <a:solidFill>
                  <a:srgbClr val="000000"/>
                </a:solidFill>
                <a:latin typeface="Times New Roman" panose="02020603050405020304" pitchFamily="18" charset="0"/>
              </a:rPr>
              <a:t>incorrect and their SRA [Safety Risk Assessment] allows them to operate in such areas</a:t>
            </a:r>
            <a:r>
              <a:rPr lang="en-GB" i="1" dirty="0" smtClean="0">
                <a:solidFill>
                  <a:srgbClr val="000000"/>
                </a:solidFill>
                <a:latin typeface="Times New Roman" panose="02020603050405020304" pitchFamily="18" charset="0"/>
              </a:rPr>
              <a:t>.”</a:t>
            </a:r>
            <a:endParaRPr lang="en-GB" b="0" i="1" u="none" strike="noStrike" dirty="0" smtClean="0">
              <a:solidFill>
                <a:srgbClr val="000000"/>
              </a:solidFill>
              <a:latin typeface="Times New Roman" panose="02020603050405020304" pitchFamily="18" charset="0"/>
            </a:endParaRPr>
          </a:p>
          <a:p>
            <a:r>
              <a:rPr lang="en-GB" b="0" i="1" u="none" strike="noStrike" dirty="0" smtClean="0">
                <a:solidFill>
                  <a:srgbClr val="000000"/>
                </a:solidFill>
                <a:latin typeface="Times New Roman" panose="02020603050405020304" pitchFamily="18" charset="0"/>
              </a:rPr>
              <a:t>– Representative from Eurocontrol</a:t>
            </a:r>
            <a:endParaRPr lang="en-GB" i="1" dirty="0"/>
          </a:p>
        </p:txBody>
      </p:sp>
    </p:spTree>
    <p:extLst>
      <p:ext uri="{BB962C8B-B14F-4D97-AF65-F5344CB8AC3E}">
        <p14:creationId xmlns:p14="http://schemas.microsoft.com/office/powerpoint/2010/main" val="24285582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42371" y="5596569"/>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42371" y="890530"/>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Date Placeholder 7"/>
          <p:cNvSpPr>
            <a:spLocks noGrp="1"/>
          </p:cNvSpPr>
          <p:nvPr>
            <p:ph type="dt" sz="half" idx="10"/>
          </p:nvPr>
        </p:nvSpPr>
        <p:spPr>
          <a:xfrm>
            <a:off x="628650" y="6356351"/>
            <a:ext cx="2057400" cy="365125"/>
          </a:xfrm>
        </p:spPr>
        <p:txBody>
          <a:bodyPr/>
          <a:lstStyle/>
          <a:p>
            <a:r>
              <a:rPr lang="en-US" smtClean="0"/>
              <a:t>November 21 2019</a:t>
            </a:r>
            <a:endParaRPr lang="en-GB" dirty="0"/>
          </a:p>
        </p:txBody>
      </p:sp>
      <p:sp>
        <p:nvSpPr>
          <p:cNvPr id="7" name="Footer Placeholder 8"/>
          <p:cNvSpPr>
            <a:spLocks noGrp="1"/>
          </p:cNvSpPr>
          <p:nvPr>
            <p:ph type="ftr" sz="quarter" idx="11"/>
          </p:nvPr>
        </p:nvSpPr>
        <p:spPr>
          <a:xfrm>
            <a:off x="3028950" y="6356351"/>
            <a:ext cx="3086100" cy="365125"/>
          </a:xfrm>
        </p:spPr>
        <p:txBody>
          <a:bodyPr/>
          <a:lstStyle/>
          <a:p>
            <a:r>
              <a:rPr lang="en-GB" dirty="0" err="1" smtClean="0"/>
              <a:t>Nordress</a:t>
            </a:r>
            <a:r>
              <a:rPr lang="en-GB" dirty="0"/>
              <a:t> </a:t>
            </a:r>
            <a:r>
              <a:rPr lang="en-GB" dirty="0" smtClean="0"/>
              <a:t>meeting, Copenhagen</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7950" y="234099"/>
            <a:ext cx="2402289" cy="540515"/>
          </a:xfrm>
          <a:prstGeom prst="rect">
            <a:avLst/>
          </a:prstGeom>
        </p:spPr>
      </p:pic>
      <p:sp>
        <p:nvSpPr>
          <p:cNvPr id="8" name="Slide Number Placeholder 7"/>
          <p:cNvSpPr>
            <a:spLocks noGrp="1"/>
          </p:cNvSpPr>
          <p:nvPr>
            <p:ph type="sldNum" sz="quarter" idx="12"/>
          </p:nvPr>
        </p:nvSpPr>
        <p:spPr/>
        <p:txBody>
          <a:bodyPr/>
          <a:lstStyle/>
          <a:p>
            <a:fld id="{0BB20778-D921-49A4-A00F-C67368599A91}" type="slidenum">
              <a:rPr lang="en-GB" smtClean="0"/>
              <a:t>11</a:t>
            </a:fld>
            <a:endParaRPr lang="en-GB"/>
          </a:p>
        </p:txBody>
      </p:sp>
      <p:sp>
        <p:nvSpPr>
          <p:cNvPr id="13" name="Content Placeholder 2"/>
          <p:cNvSpPr>
            <a:spLocks noGrp="1"/>
          </p:cNvSpPr>
          <p:nvPr>
            <p:ph idx="1"/>
          </p:nvPr>
        </p:nvSpPr>
        <p:spPr>
          <a:xfrm>
            <a:off x="285750" y="1190297"/>
            <a:ext cx="8229600" cy="4525963"/>
          </a:xfrm>
        </p:spPr>
        <p:txBody>
          <a:bodyPr>
            <a:normAutofit/>
          </a:bodyPr>
          <a:lstStyle/>
          <a:p>
            <a:r>
              <a:rPr lang="en-US" sz="2400" dirty="0" smtClean="0"/>
              <a:t>Regulatory framework and instruments formally well established</a:t>
            </a:r>
          </a:p>
          <a:p>
            <a:r>
              <a:rPr lang="en-US" sz="2400" dirty="0" smtClean="0"/>
              <a:t>The network needs to have a wider scope both in terms of possible partners and events</a:t>
            </a:r>
          </a:p>
          <a:p>
            <a:r>
              <a:rPr lang="en-US" sz="2400" dirty="0" smtClean="0"/>
              <a:t>Scientists, manufacturers, regulators and operators need to share a platform</a:t>
            </a:r>
          </a:p>
          <a:p>
            <a:pPr marL="0" indent="0">
              <a:buNone/>
            </a:pPr>
            <a:endParaRPr lang="en-US" sz="2400" dirty="0" smtClean="0"/>
          </a:p>
          <a:p>
            <a:pPr marL="0" indent="0">
              <a:buNone/>
            </a:pPr>
            <a:r>
              <a:rPr lang="en-US" sz="2400" b="1" dirty="0" smtClean="0"/>
              <a:t>Essential to prepare broad-scale </a:t>
            </a:r>
          </a:p>
          <a:p>
            <a:pPr marL="0" indent="0">
              <a:buNone/>
            </a:pPr>
            <a:r>
              <a:rPr lang="en-US" sz="2400" b="1" dirty="0" smtClean="0"/>
              <a:t>overall contingency plans for </a:t>
            </a:r>
          </a:p>
          <a:p>
            <a:pPr marL="0" indent="0">
              <a:buNone/>
            </a:pPr>
            <a:r>
              <a:rPr lang="en-US" sz="2400" b="1" dirty="0" smtClean="0"/>
              <a:t>transportation if aircrafts are grounded </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8360" y="3285727"/>
            <a:ext cx="2124043" cy="2124043"/>
          </a:xfrm>
          <a:prstGeom prst="rect">
            <a:avLst/>
          </a:prstGeom>
        </p:spPr>
      </p:pic>
      <p:sp>
        <p:nvSpPr>
          <p:cNvPr id="15" name="Cloud Callout 14"/>
          <p:cNvSpPr/>
          <p:nvPr/>
        </p:nvSpPr>
        <p:spPr>
          <a:xfrm>
            <a:off x="4825894" y="3394458"/>
            <a:ext cx="1883543" cy="1212809"/>
          </a:xfrm>
          <a:prstGeom prst="cloudCallout">
            <a:avLst/>
          </a:prstGeom>
          <a:solidFill>
            <a:schemeClr val="bg2">
              <a:lumMod val="75000"/>
              <a:alpha val="83000"/>
            </a:schemeClr>
          </a:solidFill>
          <a:ln>
            <a:noFill/>
          </a:ln>
          <a:effectLst>
            <a:outerShdw blurRad="50800" dist="50800" dir="5400000" algn="ctr" rotWithShape="0">
              <a:srgbClr val="000000">
                <a:alpha val="9000"/>
              </a:srgbClr>
            </a:outerShdw>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chemeClr val="tx2">
                  <a:lumMod val="75000"/>
                </a:schemeClr>
              </a:solidFill>
            </a:endParaRPr>
          </a:p>
        </p:txBody>
      </p:sp>
      <p:sp>
        <p:nvSpPr>
          <p:cNvPr id="16" name="Cloud Callout 15"/>
          <p:cNvSpPr/>
          <p:nvPr/>
        </p:nvSpPr>
        <p:spPr>
          <a:xfrm>
            <a:off x="5767665" y="3211896"/>
            <a:ext cx="1883543" cy="1212809"/>
          </a:xfrm>
          <a:prstGeom prst="cloudCallout">
            <a:avLst/>
          </a:prstGeom>
          <a:solidFill>
            <a:schemeClr val="bg2">
              <a:lumMod val="75000"/>
              <a:alpha val="83000"/>
            </a:schemeClr>
          </a:solidFill>
          <a:ln>
            <a:noFill/>
          </a:ln>
          <a:effectLst>
            <a:outerShdw blurRad="50800" dist="50800" dir="5400000" algn="ctr" rotWithShape="0">
              <a:srgbClr val="000000">
                <a:alpha val="9000"/>
              </a:srgbClr>
            </a:outerShdw>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chemeClr val="tx2">
                  <a:lumMod val="75000"/>
                </a:schemeClr>
              </a:solidFill>
            </a:endParaRPr>
          </a:p>
        </p:txBody>
      </p:sp>
    </p:spTree>
    <p:extLst>
      <p:ext uri="{BB962C8B-B14F-4D97-AF65-F5344CB8AC3E}">
        <p14:creationId xmlns:p14="http://schemas.microsoft.com/office/powerpoint/2010/main" val="29890187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ongyearbyen has experienced two avalanches in just over a year."/>
          <p:cNvPicPr/>
          <p:nvPr/>
        </p:nvPicPr>
        <p:blipFill>
          <a:blip r:embed="rId2">
            <a:extLst>
              <a:ext uri="{28A0092B-C50C-407E-A947-70E740481C1C}">
                <a14:useLocalDpi xmlns:a14="http://schemas.microsoft.com/office/drawing/2010/main" val="0"/>
              </a:ext>
            </a:extLst>
          </a:blip>
          <a:srcRect/>
          <a:stretch>
            <a:fillRect/>
          </a:stretch>
        </p:blipFill>
        <p:spPr bwMode="auto">
          <a:xfrm>
            <a:off x="1523682" y="1758403"/>
            <a:ext cx="6096635" cy="3058160"/>
          </a:xfrm>
          <a:prstGeom prst="rect">
            <a:avLst/>
          </a:prstGeom>
          <a:noFill/>
          <a:ln>
            <a:noFill/>
          </a:ln>
        </p:spPr>
      </p:pic>
      <p:cxnSp>
        <p:nvCxnSpPr>
          <p:cNvPr id="4" name="Straight Connector 3"/>
          <p:cNvCxnSpPr/>
          <p:nvPr/>
        </p:nvCxnSpPr>
        <p:spPr>
          <a:xfrm>
            <a:off x="242371" y="5596569"/>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42371" y="890530"/>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Date Placeholder 7"/>
          <p:cNvSpPr>
            <a:spLocks noGrp="1"/>
          </p:cNvSpPr>
          <p:nvPr>
            <p:ph type="dt" sz="half" idx="10"/>
          </p:nvPr>
        </p:nvSpPr>
        <p:spPr>
          <a:xfrm>
            <a:off x="628650" y="6356351"/>
            <a:ext cx="2057400" cy="365125"/>
          </a:xfrm>
        </p:spPr>
        <p:txBody>
          <a:bodyPr/>
          <a:lstStyle/>
          <a:p>
            <a:r>
              <a:rPr lang="en-US" smtClean="0"/>
              <a:t>November 21 2019</a:t>
            </a:r>
            <a:endParaRPr lang="en-GB" dirty="0"/>
          </a:p>
        </p:txBody>
      </p:sp>
      <p:sp>
        <p:nvSpPr>
          <p:cNvPr id="7" name="Footer Placeholder 8"/>
          <p:cNvSpPr>
            <a:spLocks noGrp="1"/>
          </p:cNvSpPr>
          <p:nvPr>
            <p:ph type="ftr" sz="quarter" idx="11"/>
          </p:nvPr>
        </p:nvSpPr>
        <p:spPr>
          <a:xfrm>
            <a:off x="3028950" y="6356351"/>
            <a:ext cx="3086100" cy="365125"/>
          </a:xfrm>
        </p:spPr>
        <p:txBody>
          <a:bodyPr/>
          <a:lstStyle/>
          <a:p>
            <a:r>
              <a:rPr lang="en-GB" dirty="0" err="1" smtClean="0"/>
              <a:t>Nordress</a:t>
            </a:r>
            <a:r>
              <a:rPr lang="en-GB" dirty="0"/>
              <a:t> </a:t>
            </a:r>
            <a:r>
              <a:rPr lang="en-GB" dirty="0" smtClean="0"/>
              <a:t>meeting, Copenhagen</a:t>
            </a: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7950" y="234099"/>
            <a:ext cx="2402289" cy="540515"/>
          </a:xfrm>
          <a:prstGeom prst="rect">
            <a:avLst/>
          </a:prstGeom>
        </p:spPr>
      </p:pic>
      <p:sp>
        <p:nvSpPr>
          <p:cNvPr id="8" name="Slide Number Placeholder 7"/>
          <p:cNvSpPr>
            <a:spLocks noGrp="1"/>
          </p:cNvSpPr>
          <p:nvPr>
            <p:ph type="sldNum" sz="quarter" idx="12"/>
          </p:nvPr>
        </p:nvSpPr>
        <p:spPr/>
        <p:txBody>
          <a:bodyPr/>
          <a:lstStyle/>
          <a:p>
            <a:fld id="{0BB20778-D921-49A4-A00F-C67368599A91}" type="slidenum">
              <a:rPr lang="en-GB" smtClean="0"/>
              <a:t>12</a:t>
            </a:fld>
            <a:endParaRPr lang="en-GB"/>
          </a:p>
        </p:txBody>
      </p:sp>
      <p:sp>
        <p:nvSpPr>
          <p:cNvPr id="11" name="Rectangle 10"/>
          <p:cNvSpPr/>
          <p:nvPr/>
        </p:nvSpPr>
        <p:spPr>
          <a:xfrm>
            <a:off x="1526222" y="4136543"/>
            <a:ext cx="6091555" cy="1080135"/>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alpha val="14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200400">
              <a:lnSpc>
                <a:spcPct val="107000"/>
              </a:lnSpc>
              <a:spcAft>
                <a:spcPts val="0"/>
              </a:spcAft>
            </a:pPr>
            <a:r>
              <a:rPr lang="en-GB" sz="2200" b="1" dirty="0">
                <a:solidFill>
                  <a:srgbClr val="FFFFFF"/>
                </a:solidFill>
                <a:effectLst/>
                <a:ea typeface="Calibri" panose="020F0502020204030204" pitchFamily="34" charset="0"/>
                <a:cs typeface="Times New Roman" panose="02020603050405020304" pitchFamily="18" charset="0"/>
              </a:rPr>
              <a:t>    			   </a:t>
            </a:r>
            <a:r>
              <a:rPr lang="en-GB" sz="2200" b="1" dirty="0" smtClean="0">
                <a:solidFill>
                  <a:srgbClr val="FFFFFF"/>
                </a:solidFill>
                <a:effectLst/>
                <a:ea typeface="Calibri" panose="020F0502020204030204" pitchFamily="34" charset="0"/>
                <a:cs typeface="Times New Roman" panose="02020603050405020304" pitchFamily="18" charset="0"/>
              </a:rPr>
              <a:t>		    UAU124F</a:t>
            </a:r>
            <a:endParaRPr lang="en-GB" sz="1100" dirty="0">
              <a:effectLst/>
              <a:ea typeface="Calibri" panose="020F0502020204030204" pitchFamily="34" charset="0"/>
              <a:cs typeface="Times New Roman" panose="02020603050405020304" pitchFamily="18" charset="0"/>
            </a:endParaRPr>
          </a:p>
          <a:p>
            <a:pPr algn="r">
              <a:lnSpc>
                <a:spcPct val="107000"/>
              </a:lnSpc>
              <a:spcAft>
                <a:spcPts val="0"/>
              </a:spcAft>
            </a:pPr>
            <a:r>
              <a:rPr lang="en-GB" sz="2800" b="1" dirty="0">
                <a:solidFill>
                  <a:srgbClr val="FFFFFF"/>
                </a:solidFill>
                <a:effectLst/>
                <a:ea typeface="Calibri" panose="020F0502020204030204" pitchFamily="34" charset="0"/>
                <a:cs typeface="Times New Roman" panose="02020603050405020304" pitchFamily="18" charset="0"/>
              </a:rPr>
              <a:t>Coping with disasters</a:t>
            </a:r>
            <a:endParaRPr lang="en-GB"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89711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is-IS" dirty="0" smtClean="0"/>
          </a:p>
          <a:p>
            <a:pPr marL="0" indent="0" algn="ctr">
              <a:buNone/>
            </a:pPr>
            <a:endParaRPr lang="is-IS" dirty="0"/>
          </a:p>
          <a:p>
            <a:pPr marL="0" indent="0" algn="ctr">
              <a:buNone/>
            </a:pPr>
            <a:endParaRPr lang="is-IS" dirty="0" smtClean="0"/>
          </a:p>
          <a:p>
            <a:pPr marL="0" indent="0" algn="ctr">
              <a:buNone/>
            </a:pPr>
            <a:r>
              <a:rPr lang="is-IS" dirty="0" err="1" smtClean="0"/>
              <a:t>Contact</a:t>
            </a:r>
            <a:r>
              <a:rPr lang="is-IS" dirty="0" smtClean="0"/>
              <a:t>: </a:t>
            </a:r>
            <a:r>
              <a:rPr lang="is-IS" dirty="0" smtClean="0">
                <a:hlinkClick r:id="rId2"/>
              </a:rPr>
              <a:t>utar@</a:t>
            </a:r>
            <a:r>
              <a:rPr lang="is-IS" dirty="0" err="1" smtClean="0">
                <a:hlinkClick r:id="rId2"/>
              </a:rPr>
              <a:t>hi.is</a:t>
            </a:r>
            <a:r>
              <a:rPr lang="is-IS" dirty="0" smtClean="0"/>
              <a:t> | + 354 781 4290</a:t>
            </a:r>
            <a:endParaRPr lang="en-GB" dirty="0"/>
          </a:p>
        </p:txBody>
      </p:sp>
      <p:sp>
        <p:nvSpPr>
          <p:cNvPr id="4" name="Date Placeholder 3"/>
          <p:cNvSpPr>
            <a:spLocks noGrp="1"/>
          </p:cNvSpPr>
          <p:nvPr>
            <p:ph type="dt" sz="half" idx="10"/>
          </p:nvPr>
        </p:nvSpPr>
        <p:spPr/>
        <p:txBody>
          <a:bodyPr/>
          <a:lstStyle/>
          <a:p>
            <a:r>
              <a:rPr lang="en-US" smtClean="0"/>
              <a:t>November 21 2019</a:t>
            </a:r>
            <a:endParaRPr lang="en-GB"/>
          </a:p>
        </p:txBody>
      </p:sp>
      <p:sp>
        <p:nvSpPr>
          <p:cNvPr id="5" name="Footer Placeholder 4"/>
          <p:cNvSpPr>
            <a:spLocks noGrp="1"/>
          </p:cNvSpPr>
          <p:nvPr>
            <p:ph type="ftr" sz="quarter" idx="11"/>
          </p:nvPr>
        </p:nvSpPr>
        <p:spPr/>
        <p:txBody>
          <a:bodyPr/>
          <a:lstStyle/>
          <a:p>
            <a:r>
              <a:rPr lang="en-GB" smtClean="0"/>
              <a:t>Nordress meeting, Copenhagen</a:t>
            </a:r>
            <a:endParaRPr lang="en-GB"/>
          </a:p>
        </p:txBody>
      </p:sp>
      <p:sp>
        <p:nvSpPr>
          <p:cNvPr id="6" name="Slide Number Placeholder 5"/>
          <p:cNvSpPr>
            <a:spLocks noGrp="1"/>
          </p:cNvSpPr>
          <p:nvPr>
            <p:ph type="sldNum" sz="quarter" idx="12"/>
          </p:nvPr>
        </p:nvSpPr>
        <p:spPr/>
        <p:txBody>
          <a:bodyPr/>
          <a:lstStyle/>
          <a:p>
            <a:fld id="{0BB20778-D921-49A4-A00F-C67368599A91}" type="slidenum">
              <a:rPr lang="en-GB" smtClean="0"/>
              <a:t>13</a:t>
            </a:fld>
            <a:endParaRPr lang="en-GB"/>
          </a:p>
        </p:txBody>
      </p:sp>
    </p:spTree>
    <p:extLst>
      <p:ext uri="{BB962C8B-B14F-4D97-AF65-F5344CB8AC3E}">
        <p14:creationId xmlns:p14="http://schemas.microsoft.com/office/powerpoint/2010/main" val="3604961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243" y="-79630"/>
            <a:ext cx="7886700" cy="1325563"/>
          </a:xfrm>
        </p:spPr>
        <p:txBody>
          <a:bodyPr/>
          <a:lstStyle/>
          <a:p>
            <a:r>
              <a:rPr lang="is-IS" dirty="0" err="1" smtClean="0"/>
              <a:t>Active</a:t>
            </a:r>
            <a:r>
              <a:rPr lang="is-IS" dirty="0" smtClean="0"/>
              <a:t> </a:t>
            </a:r>
            <a:r>
              <a:rPr lang="is-IS" dirty="0" err="1" smtClean="0"/>
              <a:t>Volcanoes</a:t>
            </a:r>
            <a:r>
              <a:rPr lang="is-IS" dirty="0" smtClean="0"/>
              <a:t> in </a:t>
            </a:r>
            <a:r>
              <a:rPr lang="is-IS" dirty="0" err="1" smtClean="0"/>
              <a:t>Iceland</a:t>
            </a:r>
            <a:endParaRPr lang="en-GB" dirty="0"/>
          </a:p>
        </p:txBody>
      </p:sp>
      <p:cxnSp>
        <p:nvCxnSpPr>
          <p:cNvPr id="4" name="Straight Connector 3"/>
          <p:cNvCxnSpPr/>
          <p:nvPr/>
        </p:nvCxnSpPr>
        <p:spPr>
          <a:xfrm>
            <a:off x="242371" y="5596569"/>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42371" y="890530"/>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Date Placeholder 7"/>
          <p:cNvSpPr>
            <a:spLocks noGrp="1"/>
          </p:cNvSpPr>
          <p:nvPr>
            <p:ph type="dt" sz="half" idx="10"/>
          </p:nvPr>
        </p:nvSpPr>
        <p:spPr>
          <a:xfrm>
            <a:off x="628650" y="6356351"/>
            <a:ext cx="2057400" cy="365125"/>
          </a:xfrm>
        </p:spPr>
        <p:txBody>
          <a:bodyPr/>
          <a:lstStyle/>
          <a:p>
            <a:r>
              <a:rPr lang="en-US" smtClean="0"/>
              <a:t>November 21 2019</a:t>
            </a:r>
            <a:endParaRPr lang="en-GB" dirty="0"/>
          </a:p>
        </p:txBody>
      </p:sp>
      <p:sp>
        <p:nvSpPr>
          <p:cNvPr id="7" name="Footer Placeholder 8"/>
          <p:cNvSpPr>
            <a:spLocks noGrp="1"/>
          </p:cNvSpPr>
          <p:nvPr>
            <p:ph type="ftr" sz="quarter" idx="11"/>
          </p:nvPr>
        </p:nvSpPr>
        <p:spPr>
          <a:xfrm>
            <a:off x="3028950" y="6356351"/>
            <a:ext cx="3086100" cy="365125"/>
          </a:xfrm>
        </p:spPr>
        <p:txBody>
          <a:bodyPr/>
          <a:lstStyle/>
          <a:p>
            <a:r>
              <a:rPr lang="en-GB" dirty="0" err="1" smtClean="0"/>
              <a:t>Nordress</a:t>
            </a:r>
            <a:r>
              <a:rPr lang="en-GB" dirty="0"/>
              <a:t> </a:t>
            </a:r>
            <a:r>
              <a:rPr lang="en-GB" dirty="0" smtClean="0"/>
              <a:t>meeting, Copenhagen</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7950" y="234099"/>
            <a:ext cx="2402289" cy="540515"/>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46667"/>
          <a:stretch/>
        </p:blipFill>
        <p:spPr>
          <a:xfrm>
            <a:off x="1783080" y="915744"/>
            <a:ext cx="5876014" cy="4431914"/>
          </a:xfrm>
          <a:prstGeom prst="rect">
            <a:avLst/>
          </a:prstGeom>
        </p:spPr>
      </p:pic>
      <p:sp>
        <p:nvSpPr>
          <p:cNvPr id="8" name="Slide Number Placeholder 7"/>
          <p:cNvSpPr>
            <a:spLocks noGrp="1"/>
          </p:cNvSpPr>
          <p:nvPr>
            <p:ph type="sldNum" sz="quarter" idx="12"/>
          </p:nvPr>
        </p:nvSpPr>
        <p:spPr/>
        <p:txBody>
          <a:bodyPr/>
          <a:lstStyle/>
          <a:p>
            <a:fld id="{0BB20778-D921-49A4-A00F-C67368599A91}" type="slidenum">
              <a:rPr lang="en-GB" smtClean="0"/>
              <a:t>2</a:t>
            </a:fld>
            <a:endParaRPr lang="en-GB"/>
          </a:p>
        </p:txBody>
      </p:sp>
      <p:sp>
        <p:nvSpPr>
          <p:cNvPr id="11" name="Rectangle 10"/>
          <p:cNvSpPr/>
          <p:nvPr/>
        </p:nvSpPr>
        <p:spPr>
          <a:xfrm>
            <a:off x="6595806" y="5104798"/>
            <a:ext cx="1168910" cy="215444"/>
          </a:xfrm>
          <a:prstGeom prst="rect">
            <a:avLst/>
          </a:prstGeom>
        </p:spPr>
        <p:txBody>
          <a:bodyPr wrap="none">
            <a:spAutoFit/>
          </a:bodyPr>
          <a:lstStyle/>
          <a:p>
            <a:r>
              <a:rPr lang="en-US" sz="800" i="1" dirty="0" smtClean="0">
                <a:solidFill>
                  <a:schemeClr val="bg2">
                    <a:lumMod val="25000"/>
                  </a:schemeClr>
                </a:solidFill>
                <a:ea typeface="Times New Roman"/>
              </a:rPr>
              <a:t>Source: Reichardt, 2018</a:t>
            </a:r>
            <a:endParaRPr lang="en-US" sz="800" dirty="0">
              <a:solidFill>
                <a:schemeClr val="bg2">
                  <a:lumMod val="25000"/>
                </a:schemeClr>
              </a:solidFill>
            </a:endParaRPr>
          </a:p>
        </p:txBody>
      </p:sp>
    </p:spTree>
    <p:extLst>
      <p:ext uri="{BB962C8B-B14F-4D97-AF65-F5344CB8AC3E}">
        <p14:creationId xmlns:p14="http://schemas.microsoft.com/office/powerpoint/2010/main" val="39982424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42371" y="5596569"/>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42371" y="890530"/>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Date Placeholder 7"/>
          <p:cNvSpPr>
            <a:spLocks noGrp="1"/>
          </p:cNvSpPr>
          <p:nvPr>
            <p:ph type="dt" sz="half" idx="10"/>
          </p:nvPr>
        </p:nvSpPr>
        <p:spPr>
          <a:xfrm>
            <a:off x="628650" y="6356351"/>
            <a:ext cx="2057400" cy="365125"/>
          </a:xfrm>
        </p:spPr>
        <p:txBody>
          <a:bodyPr/>
          <a:lstStyle/>
          <a:p>
            <a:r>
              <a:rPr lang="en-US" smtClean="0"/>
              <a:t>November 21 2019</a:t>
            </a:r>
            <a:endParaRPr lang="en-GB" dirty="0"/>
          </a:p>
        </p:txBody>
      </p:sp>
      <p:sp>
        <p:nvSpPr>
          <p:cNvPr id="7" name="Footer Placeholder 8"/>
          <p:cNvSpPr>
            <a:spLocks noGrp="1"/>
          </p:cNvSpPr>
          <p:nvPr>
            <p:ph type="ftr" sz="quarter" idx="11"/>
          </p:nvPr>
        </p:nvSpPr>
        <p:spPr>
          <a:xfrm>
            <a:off x="3028950" y="6356351"/>
            <a:ext cx="3086100" cy="365125"/>
          </a:xfrm>
        </p:spPr>
        <p:txBody>
          <a:bodyPr/>
          <a:lstStyle/>
          <a:p>
            <a:r>
              <a:rPr lang="en-GB" dirty="0" err="1" smtClean="0"/>
              <a:t>Nordress</a:t>
            </a:r>
            <a:r>
              <a:rPr lang="en-GB" dirty="0"/>
              <a:t> </a:t>
            </a:r>
            <a:r>
              <a:rPr lang="en-GB" dirty="0" smtClean="0"/>
              <a:t>meeting, Copenhagen</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7950" y="234099"/>
            <a:ext cx="2402289" cy="540515"/>
          </a:xfrm>
          <a:prstGeom prst="rect">
            <a:avLst/>
          </a:prstGeom>
        </p:spPr>
      </p:pic>
      <p:sp>
        <p:nvSpPr>
          <p:cNvPr id="8" name="Slide Number Placeholder 7"/>
          <p:cNvSpPr>
            <a:spLocks noGrp="1"/>
          </p:cNvSpPr>
          <p:nvPr>
            <p:ph type="sldNum" sz="quarter" idx="12"/>
          </p:nvPr>
        </p:nvSpPr>
        <p:spPr/>
        <p:txBody>
          <a:bodyPr/>
          <a:lstStyle/>
          <a:p>
            <a:fld id="{0BB20778-D921-49A4-A00F-C67368599A91}" type="slidenum">
              <a:rPr lang="en-GB" smtClean="0"/>
              <a:t>3</a:t>
            </a:fld>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5585" y="1247266"/>
            <a:ext cx="5471065" cy="3992567"/>
          </a:xfrm>
          <a:prstGeom prst="rect">
            <a:avLst/>
          </a:prstGeom>
        </p:spPr>
      </p:pic>
      <p:sp>
        <p:nvSpPr>
          <p:cNvPr id="10" name="Title 1"/>
          <p:cNvSpPr>
            <a:spLocks noGrp="1"/>
          </p:cNvSpPr>
          <p:nvPr>
            <p:ph type="title"/>
          </p:nvPr>
        </p:nvSpPr>
        <p:spPr>
          <a:xfrm>
            <a:off x="0" y="-78297"/>
            <a:ext cx="7886700" cy="1325563"/>
          </a:xfrm>
        </p:spPr>
        <p:txBody>
          <a:bodyPr/>
          <a:lstStyle/>
          <a:p>
            <a:r>
              <a:rPr lang="is-IS" dirty="0" err="1" smtClean="0"/>
              <a:t>Active</a:t>
            </a:r>
            <a:r>
              <a:rPr lang="is-IS" dirty="0" smtClean="0"/>
              <a:t> </a:t>
            </a:r>
            <a:r>
              <a:rPr lang="is-IS" dirty="0" err="1" smtClean="0"/>
              <a:t>Volcanoes</a:t>
            </a:r>
            <a:r>
              <a:rPr lang="is-IS" dirty="0" smtClean="0"/>
              <a:t> </a:t>
            </a:r>
            <a:r>
              <a:rPr lang="is-IS" dirty="0" err="1" smtClean="0"/>
              <a:t>under</a:t>
            </a:r>
            <a:r>
              <a:rPr lang="is-IS" dirty="0" smtClean="0"/>
              <a:t> </a:t>
            </a:r>
            <a:r>
              <a:rPr lang="is-IS" dirty="0" err="1"/>
              <a:t>W</a:t>
            </a:r>
            <a:r>
              <a:rPr lang="is-IS" dirty="0" err="1" smtClean="0"/>
              <a:t>ater</a:t>
            </a:r>
            <a:r>
              <a:rPr lang="is-IS" dirty="0" smtClean="0"/>
              <a:t> </a:t>
            </a:r>
            <a:r>
              <a:rPr lang="is-IS" dirty="0" err="1"/>
              <a:t>B</a:t>
            </a:r>
            <a:r>
              <a:rPr lang="is-IS" dirty="0" err="1" smtClean="0"/>
              <a:t>odies</a:t>
            </a:r>
            <a:endParaRPr lang="en-GB" dirty="0"/>
          </a:p>
        </p:txBody>
      </p:sp>
      <p:sp>
        <p:nvSpPr>
          <p:cNvPr id="12" name="Rectangle 11"/>
          <p:cNvSpPr/>
          <p:nvPr/>
        </p:nvSpPr>
        <p:spPr>
          <a:xfrm>
            <a:off x="6595806" y="5104798"/>
            <a:ext cx="1168910" cy="215444"/>
          </a:xfrm>
          <a:prstGeom prst="rect">
            <a:avLst/>
          </a:prstGeom>
        </p:spPr>
        <p:txBody>
          <a:bodyPr wrap="none">
            <a:spAutoFit/>
          </a:bodyPr>
          <a:lstStyle/>
          <a:p>
            <a:r>
              <a:rPr lang="en-US" sz="800" i="1" dirty="0" smtClean="0">
                <a:solidFill>
                  <a:schemeClr val="bg2">
                    <a:lumMod val="25000"/>
                  </a:schemeClr>
                </a:solidFill>
                <a:ea typeface="Times New Roman"/>
              </a:rPr>
              <a:t>Source: Reichardt, 2018</a:t>
            </a:r>
            <a:endParaRPr lang="en-US" sz="800" dirty="0">
              <a:solidFill>
                <a:schemeClr val="bg2">
                  <a:lumMod val="25000"/>
                </a:schemeClr>
              </a:solidFill>
            </a:endParaRPr>
          </a:p>
        </p:txBody>
      </p:sp>
    </p:spTree>
    <p:extLst>
      <p:ext uri="{BB962C8B-B14F-4D97-AF65-F5344CB8AC3E}">
        <p14:creationId xmlns:p14="http://schemas.microsoft.com/office/powerpoint/2010/main" val="13817160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42371" y="5596569"/>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42371" y="890530"/>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Date Placeholder 7"/>
          <p:cNvSpPr>
            <a:spLocks noGrp="1"/>
          </p:cNvSpPr>
          <p:nvPr>
            <p:ph type="dt" sz="half" idx="10"/>
          </p:nvPr>
        </p:nvSpPr>
        <p:spPr>
          <a:xfrm>
            <a:off x="628650" y="6356351"/>
            <a:ext cx="2057400" cy="365125"/>
          </a:xfrm>
        </p:spPr>
        <p:txBody>
          <a:bodyPr/>
          <a:lstStyle/>
          <a:p>
            <a:r>
              <a:rPr lang="en-US" smtClean="0"/>
              <a:t>November 21 2019</a:t>
            </a:r>
            <a:endParaRPr lang="en-GB" dirty="0"/>
          </a:p>
        </p:txBody>
      </p:sp>
      <p:sp>
        <p:nvSpPr>
          <p:cNvPr id="7" name="Footer Placeholder 8"/>
          <p:cNvSpPr>
            <a:spLocks noGrp="1"/>
          </p:cNvSpPr>
          <p:nvPr>
            <p:ph type="ftr" sz="quarter" idx="11"/>
          </p:nvPr>
        </p:nvSpPr>
        <p:spPr>
          <a:xfrm>
            <a:off x="3028950" y="6356351"/>
            <a:ext cx="3086100" cy="365125"/>
          </a:xfrm>
        </p:spPr>
        <p:txBody>
          <a:bodyPr/>
          <a:lstStyle/>
          <a:p>
            <a:r>
              <a:rPr lang="en-GB" dirty="0" err="1" smtClean="0"/>
              <a:t>Nordress</a:t>
            </a:r>
            <a:r>
              <a:rPr lang="en-GB" dirty="0"/>
              <a:t> </a:t>
            </a:r>
            <a:r>
              <a:rPr lang="en-GB" dirty="0" smtClean="0"/>
              <a:t>meeting, Copenhagen</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7950" y="234099"/>
            <a:ext cx="2402289" cy="540515"/>
          </a:xfrm>
          <a:prstGeom prst="rect">
            <a:avLst/>
          </a:prstGeom>
        </p:spPr>
      </p:pic>
      <p:sp>
        <p:nvSpPr>
          <p:cNvPr id="8" name="Slide Number Placeholder 7"/>
          <p:cNvSpPr>
            <a:spLocks noGrp="1"/>
          </p:cNvSpPr>
          <p:nvPr>
            <p:ph type="sldNum" sz="quarter" idx="12"/>
          </p:nvPr>
        </p:nvSpPr>
        <p:spPr/>
        <p:txBody>
          <a:bodyPr/>
          <a:lstStyle/>
          <a:p>
            <a:fld id="{0BB20778-D921-49A4-A00F-C67368599A91}" type="slidenum">
              <a:rPr lang="en-GB" smtClean="0"/>
              <a:t>4</a:t>
            </a:fld>
            <a:endParaRPr lang="en-GB"/>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135" y="911830"/>
            <a:ext cx="6183595" cy="4663440"/>
          </a:xfrm>
          <a:prstGeom prst="rect">
            <a:avLst/>
          </a:prstGeom>
        </p:spPr>
      </p:pic>
      <p:sp>
        <p:nvSpPr>
          <p:cNvPr id="14" name="Rectangle 13"/>
          <p:cNvSpPr/>
          <p:nvPr/>
        </p:nvSpPr>
        <p:spPr>
          <a:xfrm>
            <a:off x="3028950" y="2404623"/>
            <a:ext cx="3300248" cy="923330"/>
          </a:xfrm>
          <a:prstGeom prst="rect">
            <a:avLst/>
          </a:prstGeom>
          <a:solidFill>
            <a:schemeClr val="bg2"/>
          </a:solidFill>
        </p:spPr>
        <p:txBody>
          <a:bodyPr wrap="square">
            <a:spAutoFit/>
          </a:bodyPr>
          <a:lstStyle/>
          <a:p>
            <a:pPr marL="256946" indent="-256946">
              <a:buFont typeface="Arial" panose="020B0604020202020204" pitchFamily="34" charset="0"/>
              <a:buChar char="•"/>
            </a:pPr>
            <a:r>
              <a:rPr lang="en-US" dirty="0" smtClean="0"/>
              <a:t>100,000 flights cancelled</a:t>
            </a:r>
          </a:p>
          <a:p>
            <a:pPr marL="256946" indent="-256946">
              <a:buFont typeface="Arial" panose="020B0604020202020204" pitchFamily="34" charset="0"/>
              <a:buChar char="•"/>
            </a:pPr>
            <a:r>
              <a:rPr lang="en-US" dirty="0" smtClean="0"/>
              <a:t>10 million passengers affected</a:t>
            </a:r>
          </a:p>
          <a:p>
            <a:pPr marL="256946" indent="-256946">
              <a:buFont typeface="Arial" panose="020B0604020202020204" pitchFamily="34" charset="0"/>
              <a:buChar char="•"/>
            </a:pPr>
            <a:r>
              <a:rPr lang="en-US" dirty="0" smtClean="0"/>
              <a:t>€ 3.75 billion financial loss</a:t>
            </a:r>
          </a:p>
        </p:txBody>
      </p:sp>
      <p:sp>
        <p:nvSpPr>
          <p:cNvPr id="15" name="TextBox 14"/>
          <p:cNvSpPr txBox="1"/>
          <p:nvPr/>
        </p:nvSpPr>
        <p:spPr>
          <a:xfrm>
            <a:off x="194306" y="218252"/>
            <a:ext cx="5090496" cy="600164"/>
          </a:xfrm>
          <a:prstGeom prst="rect">
            <a:avLst/>
          </a:prstGeom>
          <a:noFill/>
        </p:spPr>
        <p:txBody>
          <a:bodyPr wrap="none" rtlCol="0">
            <a:spAutoFit/>
          </a:bodyPr>
          <a:lstStyle/>
          <a:p>
            <a:r>
              <a:rPr lang="en-US" sz="3300" dirty="0" smtClean="0">
                <a:solidFill>
                  <a:schemeClr val="bg2">
                    <a:lumMod val="25000"/>
                  </a:schemeClr>
                </a:solidFill>
                <a:latin typeface="+mj-lt"/>
                <a:cs typeface="Arial" panose="020B0604020202020204" pitchFamily="34" charset="0"/>
              </a:rPr>
              <a:t>Eyjafjallajökull Eruption</a:t>
            </a:r>
            <a:r>
              <a:rPr lang="en-US" sz="3300" dirty="0">
                <a:solidFill>
                  <a:schemeClr val="bg2">
                    <a:lumMod val="25000"/>
                  </a:schemeClr>
                </a:solidFill>
                <a:latin typeface="+mj-lt"/>
                <a:cs typeface="Arial" panose="020B0604020202020204" pitchFamily="34" charset="0"/>
              </a:rPr>
              <a:t> </a:t>
            </a:r>
            <a:r>
              <a:rPr lang="en-US" sz="3300" dirty="0" smtClean="0">
                <a:solidFill>
                  <a:schemeClr val="bg2">
                    <a:lumMod val="25000"/>
                  </a:schemeClr>
                </a:solidFill>
                <a:latin typeface="+mj-lt"/>
                <a:cs typeface="Arial" panose="020B0604020202020204" pitchFamily="34" charset="0"/>
              </a:rPr>
              <a:t>2010</a:t>
            </a:r>
            <a:endParaRPr lang="en-US" sz="3300" dirty="0">
              <a:solidFill>
                <a:schemeClr val="bg2">
                  <a:lumMod val="25000"/>
                </a:schemeClr>
              </a:solidFill>
              <a:latin typeface="+mj-lt"/>
              <a:cs typeface="Arial" panose="020B0604020202020204" pitchFamily="34" charset="0"/>
            </a:endParaRPr>
          </a:p>
        </p:txBody>
      </p:sp>
      <p:sp>
        <p:nvSpPr>
          <p:cNvPr id="11" name="Rectangle 10"/>
          <p:cNvSpPr/>
          <p:nvPr/>
        </p:nvSpPr>
        <p:spPr>
          <a:xfrm>
            <a:off x="5454336" y="5329049"/>
            <a:ext cx="2281394" cy="246221"/>
          </a:xfrm>
          <a:prstGeom prst="rect">
            <a:avLst/>
          </a:prstGeom>
        </p:spPr>
        <p:txBody>
          <a:bodyPr wrap="none">
            <a:spAutoFit/>
          </a:bodyPr>
          <a:lstStyle/>
          <a:p>
            <a:r>
              <a:rPr lang="en-GB" sz="1000" dirty="0" smtClean="0">
                <a:solidFill>
                  <a:schemeClr val="bg1"/>
                </a:solidFill>
                <a:latin typeface="PT Sans"/>
              </a:rPr>
              <a:t>(Source: Etienne </a:t>
            </a:r>
            <a:r>
              <a:rPr lang="en-GB" sz="1000" dirty="0">
                <a:solidFill>
                  <a:schemeClr val="bg1"/>
                </a:solidFill>
                <a:latin typeface="PT Sans"/>
              </a:rPr>
              <a:t>de </a:t>
            </a:r>
            <a:r>
              <a:rPr lang="en-GB" sz="1000" dirty="0" err="1" smtClean="0">
                <a:solidFill>
                  <a:schemeClr val="bg1"/>
                </a:solidFill>
                <a:latin typeface="PT Sans"/>
              </a:rPr>
              <a:t>Malglaive</a:t>
            </a:r>
            <a:r>
              <a:rPr lang="en-GB" sz="1000" dirty="0" smtClean="0">
                <a:solidFill>
                  <a:schemeClr val="bg1"/>
                </a:solidFill>
                <a:latin typeface="PT Sans"/>
              </a:rPr>
              <a:t>, 2010)</a:t>
            </a:r>
            <a:endParaRPr lang="en-GB" sz="1000" dirty="0">
              <a:solidFill>
                <a:schemeClr val="bg1"/>
              </a:solidFill>
            </a:endParaRPr>
          </a:p>
        </p:txBody>
      </p:sp>
    </p:spTree>
    <p:extLst>
      <p:ext uri="{BB962C8B-B14F-4D97-AF65-F5344CB8AC3E}">
        <p14:creationId xmlns:p14="http://schemas.microsoft.com/office/powerpoint/2010/main" val="20802922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42371" y="5596569"/>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42371" y="890530"/>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Date Placeholder 7"/>
          <p:cNvSpPr>
            <a:spLocks noGrp="1"/>
          </p:cNvSpPr>
          <p:nvPr>
            <p:ph type="dt" sz="half" idx="10"/>
          </p:nvPr>
        </p:nvSpPr>
        <p:spPr>
          <a:xfrm>
            <a:off x="628650" y="6356351"/>
            <a:ext cx="2057400" cy="365125"/>
          </a:xfrm>
        </p:spPr>
        <p:txBody>
          <a:bodyPr/>
          <a:lstStyle/>
          <a:p>
            <a:r>
              <a:rPr lang="en-US" smtClean="0"/>
              <a:t>November 21 2019</a:t>
            </a:r>
            <a:endParaRPr lang="en-GB" dirty="0"/>
          </a:p>
        </p:txBody>
      </p:sp>
      <p:sp>
        <p:nvSpPr>
          <p:cNvPr id="7" name="Footer Placeholder 8"/>
          <p:cNvSpPr>
            <a:spLocks noGrp="1"/>
          </p:cNvSpPr>
          <p:nvPr>
            <p:ph type="ftr" sz="quarter" idx="11"/>
          </p:nvPr>
        </p:nvSpPr>
        <p:spPr>
          <a:xfrm>
            <a:off x="3028950" y="6356351"/>
            <a:ext cx="3086100" cy="365125"/>
          </a:xfrm>
        </p:spPr>
        <p:txBody>
          <a:bodyPr/>
          <a:lstStyle/>
          <a:p>
            <a:r>
              <a:rPr lang="en-GB" dirty="0" err="1" smtClean="0"/>
              <a:t>Nordress</a:t>
            </a:r>
            <a:r>
              <a:rPr lang="en-GB" dirty="0"/>
              <a:t> </a:t>
            </a:r>
            <a:r>
              <a:rPr lang="en-GB" dirty="0" smtClean="0"/>
              <a:t>meeting, Copenhagen</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7950" y="234099"/>
            <a:ext cx="2402289" cy="540515"/>
          </a:xfrm>
          <a:prstGeom prst="rect">
            <a:avLst/>
          </a:prstGeom>
        </p:spPr>
      </p:pic>
      <p:sp>
        <p:nvSpPr>
          <p:cNvPr id="8" name="Slide Number Placeholder 7"/>
          <p:cNvSpPr>
            <a:spLocks noGrp="1"/>
          </p:cNvSpPr>
          <p:nvPr>
            <p:ph type="sldNum" sz="quarter" idx="12"/>
          </p:nvPr>
        </p:nvSpPr>
        <p:spPr/>
        <p:txBody>
          <a:bodyPr/>
          <a:lstStyle/>
          <a:p>
            <a:fld id="{0BB20778-D921-49A4-A00F-C67368599A91}" type="slidenum">
              <a:rPr lang="en-GB" smtClean="0"/>
              <a:t>5</a:t>
            </a:fld>
            <a:endParaRPr lang="en-GB"/>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496" y="951491"/>
            <a:ext cx="3896990" cy="2182693"/>
          </a:xfrm>
          <a:prstGeom prst="rect">
            <a:avLst/>
          </a:prstGeom>
        </p:spPr>
      </p:pic>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9519"/>
          <a:stretch/>
        </p:blipFill>
        <p:spPr bwMode="auto">
          <a:xfrm>
            <a:off x="1030854" y="3352916"/>
            <a:ext cx="3896990" cy="2182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Connector 15"/>
          <p:cNvCxnSpPr/>
          <p:nvPr/>
        </p:nvCxnSpPr>
        <p:spPr>
          <a:xfrm>
            <a:off x="260669" y="3229634"/>
            <a:ext cx="864096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715756" y="2826402"/>
            <a:ext cx="4185873" cy="307777"/>
          </a:xfrm>
          <a:prstGeom prst="rect">
            <a:avLst/>
          </a:prstGeom>
          <a:noFill/>
        </p:spPr>
        <p:txBody>
          <a:bodyPr wrap="square" rtlCol="0">
            <a:spAutoFit/>
          </a:bodyPr>
          <a:lstStyle/>
          <a:p>
            <a:pPr algn="ctr"/>
            <a:r>
              <a:rPr lang="en-US" sz="1400" dirty="0" smtClean="0">
                <a:solidFill>
                  <a:sysClr val="windowText" lastClr="000000"/>
                </a:solidFill>
              </a:rPr>
              <a:t>Global air traffic and flight corridors </a:t>
            </a:r>
            <a:endParaRPr lang="en-US" sz="1400" dirty="0">
              <a:solidFill>
                <a:sysClr val="windowText" lastClr="000000"/>
              </a:solidFill>
            </a:endParaRPr>
          </a:p>
        </p:txBody>
      </p:sp>
      <p:sp>
        <p:nvSpPr>
          <p:cNvPr id="18" name="TextBox 17"/>
          <p:cNvSpPr txBox="1"/>
          <p:nvPr/>
        </p:nvSpPr>
        <p:spPr>
          <a:xfrm>
            <a:off x="4665652" y="3390494"/>
            <a:ext cx="4185873" cy="307777"/>
          </a:xfrm>
          <a:prstGeom prst="rect">
            <a:avLst/>
          </a:prstGeom>
          <a:noFill/>
        </p:spPr>
        <p:txBody>
          <a:bodyPr wrap="square" rtlCol="0">
            <a:spAutoFit/>
          </a:bodyPr>
          <a:lstStyle/>
          <a:p>
            <a:pPr algn="ctr"/>
            <a:r>
              <a:rPr lang="en-US" sz="1400" dirty="0" smtClean="0">
                <a:solidFill>
                  <a:sysClr val="windowText" lastClr="000000"/>
                </a:solidFill>
              </a:rPr>
              <a:t>Flight disruption during April 2010 </a:t>
            </a:r>
            <a:endParaRPr lang="en-US" sz="1400" dirty="0">
              <a:solidFill>
                <a:sysClr val="windowText" lastClr="000000"/>
              </a:solidFill>
            </a:endParaRPr>
          </a:p>
        </p:txBody>
      </p:sp>
      <p:sp>
        <p:nvSpPr>
          <p:cNvPr id="13" name="Rectangle 12"/>
          <p:cNvSpPr/>
          <p:nvPr/>
        </p:nvSpPr>
        <p:spPr>
          <a:xfrm>
            <a:off x="3799475" y="2921350"/>
            <a:ext cx="1116011" cy="215444"/>
          </a:xfrm>
          <a:prstGeom prst="rect">
            <a:avLst/>
          </a:prstGeom>
        </p:spPr>
        <p:txBody>
          <a:bodyPr wrap="none">
            <a:spAutoFit/>
          </a:bodyPr>
          <a:lstStyle/>
          <a:p>
            <a:r>
              <a:rPr lang="en-US" sz="800" i="1" dirty="0" smtClean="0">
                <a:ea typeface="Times New Roman"/>
              </a:rPr>
              <a:t>Source</a:t>
            </a:r>
            <a:r>
              <a:rPr lang="en-US" sz="800" i="1" dirty="0">
                <a:ea typeface="Times New Roman"/>
              </a:rPr>
              <a:t>: </a:t>
            </a:r>
            <a:r>
              <a:rPr lang="en-US" sz="800" i="1" dirty="0" err="1" smtClean="0">
                <a:ea typeface="Times New Roman"/>
              </a:rPr>
              <a:t>Jpatokal</a:t>
            </a:r>
            <a:r>
              <a:rPr lang="en-US" sz="800" i="1" dirty="0" smtClean="0">
                <a:ea typeface="Times New Roman"/>
              </a:rPr>
              <a:t>, 2009</a:t>
            </a:r>
            <a:endParaRPr lang="is-IS" sz="800" dirty="0"/>
          </a:p>
        </p:txBody>
      </p:sp>
      <p:sp>
        <p:nvSpPr>
          <p:cNvPr id="14" name="Rectangle 13"/>
          <p:cNvSpPr/>
          <p:nvPr/>
        </p:nvSpPr>
        <p:spPr>
          <a:xfrm>
            <a:off x="3464448" y="5308365"/>
            <a:ext cx="1451038" cy="215444"/>
          </a:xfrm>
          <a:prstGeom prst="rect">
            <a:avLst/>
          </a:prstGeom>
        </p:spPr>
        <p:txBody>
          <a:bodyPr wrap="none">
            <a:spAutoFit/>
          </a:bodyPr>
          <a:lstStyle/>
          <a:p>
            <a:r>
              <a:rPr lang="en-US" sz="800" i="1" dirty="0" smtClean="0">
                <a:solidFill>
                  <a:schemeClr val="bg1"/>
                </a:solidFill>
                <a:ea typeface="Times New Roman"/>
              </a:rPr>
              <a:t>Source</a:t>
            </a:r>
            <a:r>
              <a:rPr lang="en-US" sz="800" i="1" dirty="0">
                <a:solidFill>
                  <a:schemeClr val="bg1"/>
                </a:solidFill>
                <a:ea typeface="Times New Roman"/>
              </a:rPr>
              <a:t>: </a:t>
            </a:r>
            <a:r>
              <a:rPr lang="en-US" sz="800" i="1" dirty="0" smtClean="0">
                <a:solidFill>
                  <a:schemeClr val="bg1"/>
                </a:solidFill>
                <a:ea typeface="Times New Roman"/>
              </a:rPr>
              <a:t>BBC World News, 2009</a:t>
            </a:r>
            <a:endParaRPr lang="is-IS" sz="800" dirty="0">
              <a:solidFill>
                <a:schemeClr val="bg1"/>
              </a:solidFill>
            </a:endParaRPr>
          </a:p>
        </p:txBody>
      </p:sp>
      <p:sp>
        <p:nvSpPr>
          <p:cNvPr id="15" name="Title 1"/>
          <p:cNvSpPr>
            <a:spLocks noGrp="1"/>
          </p:cNvSpPr>
          <p:nvPr>
            <p:ph type="title"/>
          </p:nvPr>
        </p:nvSpPr>
        <p:spPr>
          <a:xfrm>
            <a:off x="116243" y="-79630"/>
            <a:ext cx="7886700" cy="1325563"/>
          </a:xfrm>
        </p:spPr>
        <p:txBody>
          <a:bodyPr/>
          <a:lstStyle/>
          <a:p>
            <a:r>
              <a:rPr lang="is-IS" dirty="0" err="1" smtClean="0"/>
              <a:t>Air</a:t>
            </a:r>
            <a:r>
              <a:rPr lang="is-IS" dirty="0" smtClean="0"/>
              <a:t> </a:t>
            </a:r>
            <a:r>
              <a:rPr lang="is-IS" dirty="0" err="1"/>
              <a:t>T</a:t>
            </a:r>
            <a:r>
              <a:rPr lang="is-IS" dirty="0" err="1" smtClean="0"/>
              <a:t>raffic</a:t>
            </a:r>
            <a:r>
              <a:rPr lang="is-IS" dirty="0" smtClean="0"/>
              <a:t> </a:t>
            </a:r>
            <a:r>
              <a:rPr lang="is-IS" dirty="0" err="1"/>
              <a:t>C</a:t>
            </a:r>
            <a:r>
              <a:rPr lang="is-IS" dirty="0" err="1" smtClean="0"/>
              <a:t>orridors</a:t>
            </a:r>
            <a:endParaRPr lang="en-GB" dirty="0"/>
          </a:p>
        </p:txBody>
      </p:sp>
    </p:spTree>
    <p:extLst>
      <p:ext uri="{BB962C8B-B14F-4D97-AF65-F5344CB8AC3E}">
        <p14:creationId xmlns:p14="http://schemas.microsoft.com/office/powerpoint/2010/main" val="20118563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42371" y="5596569"/>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42371" y="890530"/>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Date Placeholder 7"/>
          <p:cNvSpPr>
            <a:spLocks noGrp="1"/>
          </p:cNvSpPr>
          <p:nvPr>
            <p:ph type="dt" sz="half" idx="10"/>
          </p:nvPr>
        </p:nvSpPr>
        <p:spPr>
          <a:xfrm>
            <a:off x="628650" y="6356351"/>
            <a:ext cx="2057400" cy="365125"/>
          </a:xfrm>
        </p:spPr>
        <p:txBody>
          <a:bodyPr/>
          <a:lstStyle/>
          <a:p>
            <a:r>
              <a:rPr lang="en-US" smtClean="0"/>
              <a:t>November 21 2019</a:t>
            </a:r>
            <a:endParaRPr lang="en-GB" dirty="0"/>
          </a:p>
        </p:txBody>
      </p:sp>
      <p:sp>
        <p:nvSpPr>
          <p:cNvPr id="7" name="Footer Placeholder 8"/>
          <p:cNvSpPr>
            <a:spLocks noGrp="1"/>
          </p:cNvSpPr>
          <p:nvPr>
            <p:ph type="ftr" sz="quarter" idx="11"/>
          </p:nvPr>
        </p:nvSpPr>
        <p:spPr>
          <a:xfrm>
            <a:off x="3028950" y="6356351"/>
            <a:ext cx="3086100" cy="365125"/>
          </a:xfrm>
        </p:spPr>
        <p:txBody>
          <a:bodyPr/>
          <a:lstStyle/>
          <a:p>
            <a:r>
              <a:rPr lang="en-GB" dirty="0" err="1" smtClean="0"/>
              <a:t>Nordress</a:t>
            </a:r>
            <a:r>
              <a:rPr lang="en-GB" dirty="0"/>
              <a:t> </a:t>
            </a:r>
            <a:r>
              <a:rPr lang="en-GB" dirty="0" smtClean="0"/>
              <a:t>meeting, Copenhagen</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7950" y="234099"/>
            <a:ext cx="2402289" cy="540515"/>
          </a:xfrm>
          <a:prstGeom prst="rect">
            <a:avLst/>
          </a:prstGeom>
        </p:spPr>
      </p:pic>
      <p:sp>
        <p:nvSpPr>
          <p:cNvPr id="16" name="Slide Number Placeholder 15"/>
          <p:cNvSpPr>
            <a:spLocks noGrp="1"/>
          </p:cNvSpPr>
          <p:nvPr>
            <p:ph type="sldNum" sz="quarter" idx="12"/>
          </p:nvPr>
        </p:nvSpPr>
        <p:spPr/>
        <p:txBody>
          <a:bodyPr/>
          <a:lstStyle/>
          <a:p>
            <a:fld id="{0BB20778-D921-49A4-A00F-C67368599A91}" type="slidenum">
              <a:rPr lang="en-GB" smtClean="0"/>
              <a:t>6</a:t>
            </a:fld>
            <a:endParaRPr lang="en-GB"/>
          </a:p>
        </p:txBody>
      </p:sp>
      <p:sp>
        <p:nvSpPr>
          <p:cNvPr id="10" name="Title 1"/>
          <p:cNvSpPr>
            <a:spLocks noGrp="1"/>
          </p:cNvSpPr>
          <p:nvPr>
            <p:ph type="title"/>
          </p:nvPr>
        </p:nvSpPr>
        <p:spPr>
          <a:xfrm>
            <a:off x="116243" y="-79630"/>
            <a:ext cx="7886700" cy="1325563"/>
          </a:xfrm>
        </p:spPr>
        <p:txBody>
          <a:bodyPr/>
          <a:lstStyle/>
          <a:p>
            <a:r>
              <a:rPr lang="is-IS" dirty="0" err="1" smtClean="0"/>
              <a:t>Animated</a:t>
            </a:r>
            <a:r>
              <a:rPr lang="is-IS" dirty="0" smtClean="0"/>
              <a:t> </a:t>
            </a:r>
            <a:r>
              <a:rPr lang="is-IS" dirty="0" err="1"/>
              <a:t>I</a:t>
            </a:r>
            <a:r>
              <a:rPr lang="is-IS" dirty="0" err="1" smtClean="0"/>
              <a:t>mpact</a:t>
            </a:r>
            <a:r>
              <a:rPr lang="is-IS" dirty="0" smtClean="0"/>
              <a:t> </a:t>
            </a:r>
            <a:r>
              <a:rPr lang="is-IS" dirty="0" err="1" smtClean="0"/>
              <a:t>on</a:t>
            </a:r>
            <a:r>
              <a:rPr lang="is-IS" dirty="0" smtClean="0"/>
              <a:t> </a:t>
            </a:r>
            <a:r>
              <a:rPr lang="is-IS" dirty="0" err="1"/>
              <a:t>A</a:t>
            </a:r>
            <a:r>
              <a:rPr lang="is-IS" dirty="0" err="1" smtClean="0"/>
              <a:t>ir</a:t>
            </a:r>
            <a:r>
              <a:rPr lang="is-IS" dirty="0" smtClean="0"/>
              <a:t> </a:t>
            </a:r>
            <a:r>
              <a:rPr lang="is-IS" dirty="0" err="1"/>
              <a:t>T</a:t>
            </a:r>
            <a:r>
              <a:rPr lang="is-IS" dirty="0" err="1" smtClean="0"/>
              <a:t>raffic</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497" y="1245933"/>
            <a:ext cx="6381005" cy="3590516"/>
          </a:xfrm>
          <a:prstGeom prst="rect">
            <a:avLst/>
          </a:prstGeom>
        </p:spPr>
      </p:pic>
      <p:sp>
        <p:nvSpPr>
          <p:cNvPr id="8" name="TextBox 7"/>
          <p:cNvSpPr txBox="1"/>
          <p:nvPr/>
        </p:nvSpPr>
        <p:spPr>
          <a:xfrm>
            <a:off x="2127428" y="5020459"/>
            <a:ext cx="5150192" cy="369332"/>
          </a:xfrm>
          <a:prstGeom prst="rect">
            <a:avLst/>
          </a:prstGeom>
          <a:noFill/>
        </p:spPr>
        <p:txBody>
          <a:bodyPr wrap="none" rtlCol="0">
            <a:spAutoFit/>
          </a:bodyPr>
          <a:lstStyle/>
          <a:p>
            <a:r>
              <a:rPr lang="is-IS" dirty="0"/>
              <a:t>[</a:t>
            </a:r>
            <a:r>
              <a:rPr lang="is-IS" dirty="0" smtClean="0"/>
              <a:t>Still of </a:t>
            </a:r>
            <a:r>
              <a:rPr lang="is-IS" dirty="0" err="1" smtClean="0"/>
              <a:t>the</a:t>
            </a:r>
            <a:r>
              <a:rPr lang="is-IS" dirty="0" smtClean="0"/>
              <a:t> </a:t>
            </a:r>
            <a:r>
              <a:rPr lang="is-IS" dirty="0" err="1" smtClean="0"/>
              <a:t>animation</a:t>
            </a:r>
            <a:r>
              <a:rPr lang="is-IS" dirty="0" smtClean="0"/>
              <a:t>, </a:t>
            </a:r>
            <a:r>
              <a:rPr lang="is-IS" dirty="0" err="1" smtClean="0"/>
              <a:t>since</a:t>
            </a:r>
            <a:r>
              <a:rPr lang="is-IS" dirty="0" smtClean="0"/>
              <a:t> </a:t>
            </a:r>
            <a:r>
              <a:rPr lang="is-IS" dirty="0" err="1" smtClean="0"/>
              <a:t>file</a:t>
            </a:r>
            <a:r>
              <a:rPr lang="is-IS" dirty="0" smtClean="0"/>
              <a:t> </a:t>
            </a:r>
            <a:r>
              <a:rPr lang="is-IS" dirty="0" err="1" smtClean="0"/>
              <a:t>was</a:t>
            </a:r>
            <a:r>
              <a:rPr lang="is-IS" dirty="0" smtClean="0"/>
              <a:t> </a:t>
            </a:r>
            <a:r>
              <a:rPr lang="is-IS" dirty="0" err="1" smtClean="0"/>
              <a:t>to</a:t>
            </a:r>
            <a:r>
              <a:rPr lang="is-IS" dirty="0" smtClean="0"/>
              <a:t> </a:t>
            </a:r>
            <a:r>
              <a:rPr lang="is-IS" dirty="0" err="1" smtClean="0"/>
              <a:t>big</a:t>
            </a:r>
            <a:r>
              <a:rPr lang="is-IS" dirty="0" smtClean="0"/>
              <a:t> for </a:t>
            </a:r>
            <a:r>
              <a:rPr lang="is-IS" dirty="0" err="1" smtClean="0"/>
              <a:t>Email</a:t>
            </a:r>
            <a:r>
              <a:rPr lang="is-IS" dirty="0"/>
              <a:t>]</a:t>
            </a:r>
            <a:endParaRPr lang="en-GB" dirty="0"/>
          </a:p>
        </p:txBody>
      </p:sp>
    </p:spTree>
    <p:extLst>
      <p:ext uri="{BB962C8B-B14F-4D97-AF65-F5344CB8AC3E}">
        <p14:creationId xmlns:p14="http://schemas.microsoft.com/office/powerpoint/2010/main" val="33507758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42371" y="5596569"/>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42371" y="890530"/>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Date Placeholder 7"/>
          <p:cNvSpPr>
            <a:spLocks noGrp="1"/>
          </p:cNvSpPr>
          <p:nvPr>
            <p:ph type="dt" sz="half" idx="10"/>
          </p:nvPr>
        </p:nvSpPr>
        <p:spPr>
          <a:xfrm>
            <a:off x="628650" y="6356351"/>
            <a:ext cx="2057400" cy="365125"/>
          </a:xfrm>
        </p:spPr>
        <p:txBody>
          <a:bodyPr/>
          <a:lstStyle/>
          <a:p>
            <a:r>
              <a:rPr lang="en-US" smtClean="0"/>
              <a:t>November 21 2019</a:t>
            </a:r>
            <a:endParaRPr lang="en-GB" dirty="0"/>
          </a:p>
        </p:txBody>
      </p:sp>
      <p:sp>
        <p:nvSpPr>
          <p:cNvPr id="7" name="Footer Placeholder 8"/>
          <p:cNvSpPr>
            <a:spLocks noGrp="1"/>
          </p:cNvSpPr>
          <p:nvPr>
            <p:ph type="ftr" sz="quarter" idx="11"/>
          </p:nvPr>
        </p:nvSpPr>
        <p:spPr>
          <a:xfrm>
            <a:off x="3028950" y="6356351"/>
            <a:ext cx="3086100" cy="365125"/>
          </a:xfrm>
        </p:spPr>
        <p:txBody>
          <a:bodyPr/>
          <a:lstStyle/>
          <a:p>
            <a:r>
              <a:rPr lang="en-GB" dirty="0" err="1" smtClean="0"/>
              <a:t>Nordress</a:t>
            </a:r>
            <a:r>
              <a:rPr lang="en-GB" dirty="0"/>
              <a:t> </a:t>
            </a:r>
            <a:r>
              <a:rPr lang="en-GB" dirty="0" smtClean="0"/>
              <a:t>meeting, Copenhagen</a:t>
            </a:r>
            <a:endParaRPr lang="en-GB"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950" y="234099"/>
            <a:ext cx="2402289" cy="540515"/>
          </a:xfrm>
          <a:prstGeom prst="rect">
            <a:avLst/>
          </a:prstGeom>
        </p:spPr>
      </p:pic>
      <p:sp>
        <p:nvSpPr>
          <p:cNvPr id="8" name="Slide Number Placeholder 7"/>
          <p:cNvSpPr>
            <a:spLocks noGrp="1"/>
          </p:cNvSpPr>
          <p:nvPr>
            <p:ph type="sldNum" sz="quarter" idx="12"/>
          </p:nvPr>
        </p:nvSpPr>
        <p:spPr/>
        <p:txBody>
          <a:bodyPr/>
          <a:lstStyle/>
          <a:p>
            <a:fld id="{0BB20778-D921-49A4-A00F-C67368599A91}" type="slidenum">
              <a:rPr lang="en-GB" smtClean="0"/>
              <a:t>7</a:t>
            </a:fld>
            <a:endParaRPr lang="en-GB"/>
          </a:p>
        </p:txBody>
      </p:sp>
      <p:pic>
        <p:nvPicPr>
          <p:cNvPr id="10" name="Eyjafjallajokull_animated_FL000_2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7898" t="21555" r="3645" b="5584"/>
          <a:stretch/>
        </p:blipFill>
        <p:spPr>
          <a:xfrm>
            <a:off x="4531697" y="1406437"/>
            <a:ext cx="4010140" cy="3029638"/>
          </a:xfrm>
          <a:prstGeom prst="rect">
            <a:avLst/>
          </a:prstGeom>
        </p:spPr>
      </p:pic>
      <p:sp>
        <p:nvSpPr>
          <p:cNvPr id="11" name="TextBox 10"/>
          <p:cNvSpPr txBox="1"/>
          <p:nvPr/>
        </p:nvSpPr>
        <p:spPr>
          <a:xfrm>
            <a:off x="335656" y="1962932"/>
            <a:ext cx="3983795" cy="2308324"/>
          </a:xfrm>
          <a:prstGeom prst="rect">
            <a:avLst/>
          </a:prstGeom>
          <a:noFill/>
        </p:spPr>
        <p:txBody>
          <a:bodyPr wrap="square" rtlCol="0">
            <a:spAutoFit/>
          </a:bodyPr>
          <a:lstStyle/>
          <a:p>
            <a:r>
              <a:rPr lang="en-US" sz="1600" b="1" dirty="0" smtClean="0">
                <a:solidFill>
                  <a:schemeClr val="bg1">
                    <a:lumMod val="50000"/>
                  </a:schemeClr>
                </a:solidFill>
              </a:rPr>
              <a:t>Long duration event</a:t>
            </a:r>
          </a:p>
          <a:p>
            <a:endParaRPr lang="en-US" sz="1600" dirty="0" smtClean="0">
              <a:solidFill>
                <a:schemeClr val="bg1">
                  <a:lumMod val="50000"/>
                </a:schemeClr>
              </a:solidFill>
            </a:endParaRPr>
          </a:p>
          <a:p>
            <a:r>
              <a:rPr lang="en-US" sz="1600" dirty="0" smtClean="0">
                <a:solidFill>
                  <a:schemeClr val="bg1">
                    <a:lumMod val="50000"/>
                  </a:schemeClr>
                </a:solidFill>
              </a:rPr>
              <a:t>Eyjafjallajökull scenario x 4 eruption time </a:t>
            </a:r>
          </a:p>
          <a:p>
            <a:r>
              <a:rPr lang="en-US" sz="1600" dirty="0" smtClean="0">
                <a:solidFill>
                  <a:schemeClr val="bg1">
                    <a:lumMod val="50000"/>
                  </a:schemeClr>
                </a:solidFill>
              </a:rPr>
              <a:t>Column </a:t>
            </a:r>
            <a:r>
              <a:rPr lang="en-US" sz="1600" dirty="0">
                <a:solidFill>
                  <a:schemeClr val="bg1">
                    <a:lumMod val="50000"/>
                  </a:schemeClr>
                </a:solidFill>
              </a:rPr>
              <a:t>height: </a:t>
            </a:r>
            <a:r>
              <a:rPr lang="en-US" sz="1600" dirty="0" smtClean="0">
                <a:solidFill>
                  <a:schemeClr val="bg1">
                    <a:lumMod val="50000"/>
                  </a:schemeClr>
                </a:solidFill>
              </a:rPr>
              <a:t>10 km</a:t>
            </a:r>
            <a:r>
              <a:rPr lang="en-US" sz="1600" dirty="0">
                <a:solidFill>
                  <a:schemeClr val="bg1">
                    <a:lumMod val="50000"/>
                  </a:schemeClr>
                </a:solidFill>
              </a:rPr>
              <a:t/>
            </a:r>
            <a:br>
              <a:rPr lang="en-US" sz="1600" dirty="0">
                <a:solidFill>
                  <a:schemeClr val="bg1">
                    <a:lumMod val="50000"/>
                  </a:schemeClr>
                </a:solidFill>
              </a:rPr>
            </a:br>
            <a:r>
              <a:rPr lang="en-US" sz="1600" dirty="0">
                <a:solidFill>
                  <a:schemeClr val="bg1">
                    <a:lumMod val="50000"/>
                  </a:schemeClr>
                </a:solidFill>
              </a:rPr>
              <a:t>Total erupted volume: </a:t>
            </a:r>
            <a:r>
              <a:rPr lang="en-US" sz="1600" dirty="0" smtClean="0">
                <a:solidFill>
                  <a:schemeClr val="bg1">
                    <a:lumMod val="50000"/>
                  </a:schemeClr>
                </a:solidFill>
              </a:rPr>
              <a:t>1 km</a:t>
            </a:r>
            <a:r>
              <a:rPr lang="en-GB" sz="1600" dirty="0" smtClean="0">
                <a:solidFill>
                  <a:schemeClr val="bg1">
                    <a:lumMod val="50000"/>
                  </a:schemeClr>
                </a:solidFill>
              </a:rPr>
              <a:t>³ </a:t>
            </a:r>
          </a:p>
          <a:p>
            <a:r>
              <a:rPr lang="en-US" sz="1600" dirty="0" smtClean="0">
                <a:solidFill>
                  <a:schemeClr val="bg1">
                    <a:lumMod val="50000"/>
                  </a:schemeClr>
                </a:solidFill>
              </a:rPr>
              <a:t>Aviation impact duration: 24 weeks</a:t>
            </a:r>
          </a:p>
          <a:p>
            <a:endParaRPr lang="en-US" sz="1600" dirty="0" smtClean="0">
              <a:solidFill>
                <a:schemeClr val="bg1">
                  <a:lumMod val="50000"/>
                </a:schemeClr>
              </a:solidFill>
            </a:endParaRPr>
          </a:p>
          <a:p>
            <a:r>
              <a:rPr lang="en-US" sz="1600" b="1" dirty="0" smtClean="0"/>
              <a:t>Broad band of low ash concentration </a:t>
            </a:r>
          </a:p>
          <a:p>
            <a:r>
              <a:rPr lang="en-US" sz="1600" b="1" dirty="0" smtClean="0"/>
              <a:t>days into the eruption</a:t>
            </a:r>
          </a:p>
        </p:txBody>
      </p:sp>
      <p:sp>
        <p:nvSpPr>
          <p:cNvPr id="12" name="Title 1"/>
          <p:cNvSpPr txBox="1">
            <a:spLocks/>
          </p:cNvSpPr>
          <p:nvPr/>
        </p:nvSpPr>
        <p:spPr>
          <a:xfrm>
            <a:off x="97483" y="-122412"/>
            <a:ext cx="89490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dirty="0" err="1">
                <a:solidFill>
                  <a:schemeClr val="bg2">
                    <a:lumMod val="25000"/>
                  </a:schemeClr>
                </a:solidFill>
              </a:rPr>
              <a:t>Eyjafjallajökull</a:t>
            </a:r>
            <a:r>
              <a:rPr lang="en-GB" sz="3300" dirty="0">
                <a:solidFill>
                  <a:schemeClr val="bg2">
                    <a:lumMod val="25000"/>
                  </a:schemeClr>
                </a:solidFill>
              </a:rPr>
              <a:t> </a:t>
            </a:r>
            <a:r>
              <a:rPr lang="en-GB" sz="3300" dirty="0" smtClean="0">
                <a:solidFill>
                  <a:schemeClr val="bg2">
                    <a:lumMod val="25000"/>
                  </a:schemeClr>
                </a:solidFill>
              </a:rPr>
              <a:t>Scenario</a:t>
            </a:r>
            <a:endParaRPr lang="en-GB" sz="3300" dirty="0">
              <a:solidFill>
                <a:schemeClr val="bg2">
                  <a:lumMod val="25000"/>
                </a:schemeClr>
              </a:solidFill>
            </a:endParaRPr>
          </a:p>
        </p:txBody>
      </p:sp>
      <p:sp>
        <p:nvSpPr>
          <p:cNvPr id="13" name="Rectangle 12"/>
          <p:cNvSpPr/>
          <p:nvPr/>
        </p:nvSpPr>
        <p:spPr>
          <a:xfrm>
            <a:off x="303725" y="4950238"/>
            <a:ext cx="8536550" cy="646331"/>
          </a:xfrm>
          <a:prstGeom prst="rect">
            <a:avLst/>
          </a:prstGeom>
        </p:spPr>
        <p:txBody>
          <a:bodyPr wrap="square">
            <a:spAutoFit/>
          </a:bodyPr>
          <a:lstStyle/>
          <a:p>
            <a:r>
              <a:rPr lang="en-GB" sz="1200" dirty="0" smtClean="0"/>
              <a:t>Described in: Reichardt</a:t>
            </a:r>
            <a:r>
              <a:rPr lang="en-GB" sz="1200" dirty="0"/>
              <a:t>, U., G. F. </a:t>
            </a:r>
            <a:r>
              <a:rPr lang="en-GB" sz="1200" dirty="0" err="1"/>
              <a:t>Ulfarsson</a:t>
            </a:r>
            <a:r>
              <a:rPr lang="en-GB" sz="1200" dirty="0"/>
              <a:t>, and G. </a:t>
            </a:r>
            <a:r>
              <a:rPr lang="en-GB" sz="1200" dirty="0" err="1"/>
              <a:t>Pétursdóttir</a:t>
            </a:r>
            <a:r>
              <a:rPr lang="en-GB" sz="1200" dirty="0"/>
              <a:t>, 2018. Developing Scenarios to Explore Impacts and Weaknesses in Aviation Response Exercises for Volcanic Ash Eruptions. The 97th Annual Meeting of the Transportation Research Board. Compendium of Papers. Transportation Research Board, National Research Council, Washington, D.C., U.S.A., 16 pp.</a:t>
            </a:r>
          </a:p>
        </p:txBody>
      </p:sp>
      <p:cxnSp>
        <p:nvCxnSpPr>
          <p:cNvPr id="14" name="Straight Connector 13"/>
          <p:cNvCxnSpPr/>
          <p:nvPr/>
        </p:nvCxnSpPr>
        <p:spPr>
          <a:xfrm>
            <a:off x="335656" y="4950238"/>
            <a:ext cx="613775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1256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repeatCount="indefinite"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42371" y="5596569"/>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42371" y="890530"/>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Date Placeholder 7"/>
          <p:cNvSpPr>
            <a:spLocks noGrp="1"/>
          </p:cNvSpPr>
          <p:nvPr>
            <p:ph type="dt" sz="half" idx="10"/>
          </p:nvPr>
        </p:nvSpPr>
        <p:spPr>
          <a:xfrm>
            <a:off x="628650" y="6356351"/>
            <a:ext cx="2057400" cy="365125"/>
          </a:xfrm>
        </p:spPr>
        <p:txBody>
          <a:bodyPr/>
          <a:lstStyle/>
          <a:p>
            <a:r>
              <a:rPr lang="en-US" smtClean="0"/>
              <a:t>November 21 2019</a:t>
            </a:r>
            <a:endParaRPr lang="en-GB" dirty="0"/>
          </a:p>
        </p:txBody>
      </p:sp>
      <p:sp>
        <p:nvSpPr>
          <p:cNvPr id="7" name="Footer Placeholder 8"/>
          <p:cNvSpPr>
            <a:spLocks noGrp="1"/>
          </p:cNvSpPr>
          <p:nvPr>
            <p:ph type="ftr" sz="quarter" idx="11"/>
          </p:nvPr>
        </p:nvSpPr>
        <p:spPr>
          <a:xfrm>
            <a:off x="3028950" y="6356351"/>
            <a:ext cx="3086100" cy="365125"/>
          </a:xfrm>
        </p:spPr>
        <p:txBody>
          <a:bodyPr/>
          <a:lstStyle/>
          <a:p>
            <a:r>
              <a:rPr lang="en-GB" dirty="0" err="1" smtClean="0"/>
              <a:t>Nordress</a:t>
            </a:r>
            <a:r>
              <a:rPr lang="en-GB" dirty="0"/>
              <a:t> </a:t>
            </a:r>
            <a:r>
              <a:rPr lang="en-GB" dirty="0" smtClean="0"/>
              <a:t>meeting, Copenhagen</a:t>
            </a:r>
            <a:endParaRPr lang="en-GB"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7950" y="234099"/>
            <a:ext cx="2402289" cy="540515"/>
          </a:xfrm>
          <a:prstGeom prst="rect">
            <a:avLst/>
          </a:prstGeom>
        </p:spPr>
      </p:pic>
      <p:pic>
        <p:nvPicPr>
          <p:cNvPr id="10" name="Oraefajokull_animated_FL000_2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8095" t="20612" r="5714" b="6184"/>
          <a:stretch/>
        </p:blipFill>
        <p:spPr>
          <a:xfrm>
            <a:off x="4463897" y="1520835"/>
            <a:ext cx="3988106" cy="3106756"/>
          </a:xfrm>
          <a:prstGeom prst="rect">
            <a:avLst/>
          </a:prstGeom>
        </p:spPr>
      </p:pic>
      <p:sp>
        <p:nvSpPr>
          <p:cNvPr id="11" name="TextBox 10"/>
          <p:cNvSpPr txBox="1"/>
          <p:nvPr/>
        </p:nvSpPr>
        <p:spPr>
          <a:xfrm>
            <a:off x="242371" y="1939338"/>
            <a:ext cx="3536885" cy="2339102"/>
          </a:xfrm>
          <a:prstGeom prst="rect">
            <a:avLst/>
          </a:prstGeom>
          <a:noFill/>
        </p:spPr>
        <p:txBody>
          <a:bodyPr wrap="square" rtlCol="0">
            <a:spAutoFit/>
          </a:bodyPr>
          <a:lstStyle/>
          <a:p>
            <a:r>
              <a:rPr lang="en-US" sz="1600" b="1" dirty="0" smtClean="0">
                <a:solidFill>
                  <a:schemeClr val="bg1">
                    <a:lumMod val="50000"/>
                  </a:schemeClr>
                </a:solidFill>
              </a:rPr>
              <a:t>High intensity event</a:t>
            </a:r>
          </a:p>
          <a:p>
            <a:endParaRPr lang="en-US" sz="1600" dirty="0" smtClean="0">
              <a:solidFill>
                <a:schemeClr val="bg1">
                  <a:lumMod val="50000"/>
                </a:schemeClr>
              </a:solidFill>
            </a:endParaRPr>
          </a:p>
          <a:p>
            <a:r>
              <a:rPr lang="en-US" sz="1600" dirty="0" err="1" smtClean="0">
                <a:solidFill>
                  <a:schemeClr val="bg1">
                    <a:lumMod val="50000"/>
                  </a:schemeClr>
                </a:solidFill>
              </a:rPr>
              <a:t>Öræfajökull</a:t>
            </a:r>
            <a:r>
              <a:rPr lang="en-US" sz="1600" dirty="0" smtClean="0">
                <a:solidFill>
                  <a:schemeClr val="bg1">
                    <a:lumMod val="50000"/>
                  </a:schemeClr>
                </a:solidFill>
              </a:rPr>
              <a:t> scenario from 1362</a:t>
            </a:r>
          </a:p>
          <a:p>
            <a:r>
              <a:rPr lang="en-US" sz="1600" dirty="0" smtClean="0">
                <a:solidFill>
                  <a:schemeClr val="bg1">
                    <a:lumMod val="50000"/>
                  </a:schemeClr>
                </a:solidFill>
              </a:rPr>
              <a:t>Column </a:t>
            </a:r>
            <a:r>
              <a:rPr lang="en-US" sz="1600" dirty="0">
                <a:solidFill>
                  <a:schemeClr val="bg1">
                    <a:lumMod val="50000"/>
                  </a:schemeClr>
                </a:solidFill>
              </a:rPr>
              <a:t>height: </a:t>
            </a:r>
            <a:r>
              <a:rPr lang="en-US" sz="1600" dirty="0" smtClean="0">
                <a:solidFill>
                  <a:schemeClr val="bg1">
                    <a:lumMod val="50000"/>
                  </a:schemeClr>
                </a:solidFill>
              </a:rPr>
              <a:t>25 km</a:t>
            </a:r>
            <a:r>
              <a:rPr lang="en-US" sz="1600" dirty="0">
                <a:solidFill>
                  <a:schemeClr val="bg1">
                    <a:lumMod val="50000"/>
                  </a:schemeClr>
                </a:solidFill>
              </a:rPr>
              <a:t/>
            </a:r>
            <a:br>
              <a:rPr lang="en-US" sz="1600" dirty="0">
                <a:solidFill>
                  <a:schemeClr val="bg1">
                    <a:lumMod val="50000"/>
                  </a:schemeClr>
                </a:solidFill>
              </a:rPr>
            </a:br>
            <a:r>
              <a:rPr lang="en-US" sz="1600" dirty="0">
                <a:solidFill>
                  <a:schemeClr val="bg1">
                    <a:lumMod val="50000"/>
                  </a:schemeClr>
                </a:solidFill>
              </a:rPr>
              <a:t>Total erupted volume: </a:t>
            </a:r>
            <a:r>
              <a:rPr lang="en-US" sz="1600" dirty="0" smtClean="0">
                <a:solidFill>
                  <a:schemeClr val="bg1">
                    <a:lumMod val="50000"/>
                  </a:schemeClr>
                </a:solidFill>
              </a:rPr>
              <a:t>10 km</a:t>
            </a:r>
            <a:r>
              <a:rPr lang="en-GB" sz="1600" dirty="0" smtClean="0">
                <a:solidFill>
                  <a:schemeClr val="bg1">
                    <a:lumMod val="50000"/>
                  </a:schemeClr>
                </a:solidFill>
              </a:rPr>
              <a:t>³ </a:t>
            </a:r>
            <a:endParaRPr lang="en-GB" sz="1600" dirty="0">
              <a:solidFill>
                <a:schemeClr val="bg1">
                  <a:lumMod val="50000"/>
                </a:schemeClr>
              </a:solidFill>
            </a:endParaRPr>
          </a:p>
          <a:p>
            <a:r>
              <a:rPr lang="en-US" sz="1600" dirty="0" smtClean="0">
                <a:solidFill>
                  <a:schemeClr val="bg1">
                    <a:lumMod val="50000"/>
                  </a:schemeClr>
                </a:solidFill>
              </a:rPr>
              <a:t>Aviation impact duration: 2</a:t>
            </a:r>
            <a:r>
              <a:rPr lang="en-GB" sz="1600" i="1" dirty="0">
                <a:solidFill>
                  <a:srgbClr val="000000"/>
                </a:solidFill>
                <a:latin typeface="Times New Roman" panose="02020603050405020304" pitchFamily="18" charset="0"/>
              </a:rPr>
              <a:t> – </a:t>
            </a:r>
            <a:r>
              <a:rPr lang="en-US" sz="1600" dirty="0" smtClean="0">
                <a:solidFill>
                  <a:schemeClr val="bg1">
                    <a:lumMod val="50000"/>
                  </a:schemeClr>
                </a:solidFill>
              </a:rPr>
              <a:t>3 weeks</a:t>
            </a:r>
          </a:p>
          <a:p>
            <a:endParaRPr lang="en-US" sz="1600" dirty="0" smtClean="0">
              <a:solidFill>
                <a:schemeClr val="bg1">
                  <a:lumMod val="50000"/>
                </a:schemeClr>
              </a:solidFill>
            </a:endParaRPr>
          </a:p>
          <a:p>
            <a:r>
              <a:rPr lang="en-US" sz="1600" b="1" dirty="0" smtClean="0"/>
              <a:t>High ash concentrations prevailing over Europe</a:t>
            </a:r>
          </a:p>
        </p:txBody>
      </p:sp>
      <p:sp>
        <p:nvSpPr>
          <p:cNvPr id="12" name="Title 1"/>
          <p:cNvSpPr txBox="1">
            <a:spLocks/>
          </p:cNvSpPr>
          <p:nvPr/>
        </p:nvSpPr>
        <p:spPr>
          <a:xfrm>
            <a:off x="194966" y="-45290"/>
            <a:ext cx="89490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dirty="0">
                <a:solidFill>
                  <a:schemeClr val="bg2">
                    <a:lumMod val="25000"/>
                  </a:schemeClr>
                </a:solidFill>
              </a:rPr>
              <a:t>Öræfajökull </a:t>
            </a:r>
            <a:r>
              <a:rPr lang="en-GB" sz="3300" dirty="0" smtClean="0">
                <a:solidFill>
                  <a:schemeClr val="bg2">
                    <a:lumMod val="25000"/>
                  </a:schemeClr>
                </a:solidFill>
              </a:rPr>
              <a:t>Scenario</a:t>
            </a:r>
            <a:endParaRPr lang="en-GB" sz="3300" dirty="0">
              <a:solidFill>
                <a:schemeClr val="bg2">
                  <a:lumMod val="25000"/>
                </a:schemeClr>
              </a:solidFill>
            </a:endParaRPr>
          </a:p>
        </p:txBody>
      </p:sp>
      <p:sp>
        <p:nvSpPr>
          <p:cNvPr id="8" name="Slide Number Placeholder 7"/>
          <p:cNvSpPr>
            <a:spLocks noGrp="1"/>
          </p:cNvSpPr>
          <p:nvPr>
            <p:ph type="sldNum" sz="quarter" idx="12"/>
          </p:nvPr>
        </p:nvSpPr>
        <p:spPr/>
        <p:txBody>
          <a:bodyPr/>
          <a:lstStyle/>
          <a:p>
            <a:fld id="{0BB20778-D921-49A4-A00F-C67368599A91}" type="slidenum">
              <a:rPr lang="en-GB" smtClean="0"/>
              <a:t>8</a:t>
            </a:fld>
            <a:endParaRPr lang="en-GB"/>
          </a:p>
        </p:txBody>
      </p:sp>
      <p:sp>
        <p:nvSpPr>
          <p:cNvPr id="13" name="Rectangle 12"/>
          <p:cNvSpPr/>
          <p:nvPr/>
        </p:nvSpPr>
        <p:spPr>
          <a:xfrm>
            <a:off x="303725" y="4950238"/>
            <a:ext cx="8536550" cy="646331"/>
          </a:xfrm>
          <a:prstGeom prst="rect">
            <a:avLst/>
          </a:prstGeom>
        </p:spPr>
        <p:txBody>
          <a:bodyPr wrap="square">
            <a:spAutoFit/>
          </a:bodyPr>
          <a:lstStyle/>
          <a:p>
            <a:r>
              <a:rPr lang="en-GB" sz="1200" dirty="0" smtClean="0"/>
              <a:t>Described in: Reichardt</a:t>
            </a:r>
            <a:r>
              <a:rPr lang="en-GB" sz="1200" dirty="0"/>
              <a:t>, U., G. F. </a:t>
            </a:r>
            <a:r>
              <a:rPr lang="en-GB" sz="1200" dirty="0" err="1"/>
              <a:t>Ulfarsson</a:t>
            </a:r>
            <a:r>
              <a:rPr lang="en-GB" sz="1200" dirty="0"/>
              <a:t>, and G. </a:t>
            </a:r>
            <a:r>
              <a:rPr lang="en-GB" sz="1200" dirty="0" err="1"/>
              <a:t>Pétursdóttir</a:t>
            </a:r>
            <a:r>
              <a:rPr lang="en-GB" sz="1200" dirty="0"/>
              <a:t>, 2018. Developing Scenarios to Explore Impacts and Weaknesses in Aviation Response Exercises for Volcanic Ash Eruptions. The 97th Annual Meeting of the Transportation Research Board. Compendium of Papers. Transportation Research Board, National Research Council, Washington, D.C., U.S.A., 16 pp.</a:t>
            </a:r>
          </a:p>
        </p:txBody>
      </p:sp>
      <p:cxnSp>
        <p:nvCxnSpPr>
          <p:cNvPr id="14" name="Straight Connector 13"/>
          <p:cNvCxnSpPr/>
          <p:nvPr/>
        </p:nvCxnSpPr>
        <p:spPr>
          <a:xfrm>
            <a:off x="335656" y="4950238"/>
            <a:ext cx="613775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214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remove" display="0">
                  <p:stCondLst>
                    <p:cond delay="indefinite"/>
                  </p:stCondLst>
                </p:cTn>
                <p:tgtEl>
                  <p:spTgt spid="1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42371" y="5596569"/>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42371" y="890530"/>
            <a:ext cx="865925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Date Placeholder 7"/>
          <p:cNvSpPr>
            <a:spLocks noGrp="1"/>
          </p:cNvSpPr>
          <p:nvPr>
            <p:ph type="dt" sz="half" idx="10"/>
          </p:nvPr>
        </p:nvSpPr>
        <p:spPr>
          <a:xfrm>
            <a:off x="628650" y="6356351"/>
            <a:ext cx="2057400" cy="365125"/>
          </a:xfrm>
        </p:spPr>
        <p:txBody>
          <a:bodyPr/>
          <a:lstStyle/>
          <a:p>
            <a:r>
              <a:rPr lang="en-US" smtClean="0"/>
              <a:t>November 21 2019</a:t>
            </a:r>
            <a:endParaRPr lang="en-GB" dirty="0"/>
          </a:p>
        </p:txBody>
      </p:sp>
      <p:sp>
        <p:nvSpPr>
          <p:cNvPr id="7" name="Footer Placeholder 8"/>
          <p:cNvSpPr>
            <a:spLocks noGrp="1"/>
          </p:cNvSpPr>
          <p:nvPr>
            <p:ph type="ftr" sz="quarter" idx="11"/>
          </p:nvPr>
        </p:nvSpPr>
        <p:spPr>
          <a:xfrm>
            <a:off x="3028950" y="6356351"/>
            <a:ext cx="3086100" cy="365125"/>
          </a:xfrm>
        </p:spPr>
        <p:txBody>
          <a:bodyPr/>
          <a:lstStyle/>
          <a:p>
            <a:r>
              <a:rPr lang="en-GB" dirty="0" err="1" smtClean="0"/>
              <a:t>Nordress</a:t>
            </a:r>
            <a:r>
              <a:rPr lang="en-GB" dirty="0"/>
              <a:t> </a:t>
            </a:r>
            <a:r>
              <a:rPr lang="en-GB" dirty="0" smtClean="0"/>
              <a:t>meeting, Copenhagen</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7950" y="234099"/>
            <a:ext cx="2402289" cy="540515"/>
          </a:xfrm>
          <a:prstGeom prst="rect">
            <a:avLst/>
          </a:prstGeom>
        </p:spPr>
      </p:pic>
      <p:sp>
        <p:nvSpPr>
          <p:cNvPr id="16" name="Slide Number Placeholder 15"/>
          <p:cNvSpPr>
            <a:spLocks noGrp="1"/>
          </p:cNvSpPr>
          <p:nvPr>
            <p:ph type="sldNum" sz="quarter" idx="12"/>
          </p:nvPr>
        </p:nvSpPr>
        <p:spPr/>
        <p:txBody>
          <a:bodyPr/>
          <a:lstStyle/>
          <a:p>
            <a:fld id="{0BB20778-D921-49A4-A00F-C67368599A91}" type="slidenum">
              <a:rPr lang="en-GB" smtClean="0"/>
              <a:t>9</a:t>
            </a:fld>
            <a:endParaRPr lang="en-GB"/>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227" y="1284315"/>
            <a:ext cx="6993078" cy="3727330"/>
          </a:xfrm>
          <a:prstGeom prst="rect">
            <a:avLst/>
          </a:prstGeom>
          <a:blipFill dpi="0" rotWithShape="1">
            <a:blip r:embed="rId4">
              <a:lum contrast="60000"/>
            </a:blip>
            <a:srcRect/>
            <a:tile tx="0" ty="0" sx="100000" sy="100000" flip="none" algn="tl"/>
          </a:blipFill>
          <a:ln>
            <a:noFill/>
          </a:ln>
          <a:effectLst/>
        </p:spPr>
      </p:pic>
      <p:sp>
        <p:nvSpPr>
          <p:cNvPr id="12" name="Rectangle 11"/>
          <p:cNvSpPr/>
          <p:nvPr/>
        </p:nvSpPr>
        <p:spPr>
          <a:xfrm>
            <a:off x="6657367" y="5125525"/>
            <a:ext cx="1207382" cy="215444"/>
          </a:xfrm>
          <a:prstGeom prst="rect">
            <a:avLst/>
          </a:prstGeom>
        </p:spPr>
        <p:txBody>
          <a:bodyPr wrap="none">
            <a:spAutoFit/>
          </a:bodyPr>
          <a:lstStyle/>
          <a:p>
            <a:r>
              <a:rPr lang="en-US" sz="800" i="1" dirty="0" smtClean="0">
                <a:solidFill>
                  <a:schemeClr val="bg2">
                    <a:lumMod val="25000"/>
                  </a:schemeClr>
                </a:solidFill>
                <a:ea typeface="Times New Roman"/>
              </a:rPr>
              <a:t>Map Source: </a:t>
            </a:r>
            <a:r>
              <a:rPr lang="en-US" sz="800" i="1" dirty="0" err="1" smtClean="0">
                <a:solidFill>
                  <a:schemeClr val="bg2">
                    <a:lumMod val="25000"/>
                  </a:schemeClr>
                </a:solidFill>
                <a:ea typeface="Times New Roman"/>
              </a:rPr>
              <a:t>Dalet</a:t>
            </a:r>
            <a:r>
              <a:rPr lang="en-US" sz="800" i="1" dirty="0" smtClean="0">
                <a:solidFill>
                  <a:schemeClr val="bg2">
                    <a:lumMod val="25000"/>
                  </a:schemeClr>
                </a:solidFill>
                <a:ea typeface="Times New Roman"/>
              </a:rPr>
              <a:t>, 2013</a:t>
            </a:r>
            <a:endParaRPr lang="en-US" sz="800" dirty="0">
              <a:solidFill>
                <a:schemeClr val="bg2">
                  <a:lumMod val="25000"/>
                </a:schemeClr>
              </a:solidFill>
            </a:endParaRPr>
          </a:p>
        </p:txBody>
      </p:sp>
      <p:sp>
        <p:nvSpPr>
          <p:cNvPr id="13" name="Oval 12"/>
          <p:cNvSpPr/>
          <p:nvPr/>
        </p:nvSpPr>
        <p:spPr>
          <a:xfrm>
            <a:off x="6673059" y="2101363"/>
            <a:ext cx="121920" cy="1219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6673059" y="2402168"/>
            <a:ext cx="121920" cy="12192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6676755" y="2710267"/>
            <a:ext cx="121920" cy="1219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673059" y="3009857"/>
            <a:ext cx="121920" cy="12192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6842128" y="1975695"/>
            <a:ext cx="1175771" cy="369332"/>
          </a:xfrm>
          <a:prstGeom prst="rect">
            <a:avLst/>
          </a:prstGeom>
          <a:noFill/>
        </p:spPr>
        <p:txBody>
          <a:bodyPr wrap="none" rtlCol="0">
            <a:spAutoFit/>
          </a:bodyPr>
          <a:lstStyle/>
          <a:p>
            <a:r>
              <a:rPr lang="is-IS" dirty="0" smtClean="0">
                <a:solidFill>
                  <a:schemeClr val="accent1">
                    <a:lumMod val="75000"/>
                  </a:schemeClr>
                </a:solidFill>
              </a:rPr>
              <a:t>Regulators</a:t>
            </a:r>
            <a:endParaRPr lang="en-GB" dirty="0">
              <a:solidFill>
                <a:schemeClr val="accent1">
                  <a:lumMod val="75000"/>
                </a:schemeClr>
              </a:solidFill>
            </a:endParaRPr>
          </a:p>
        </p:txBody>
      </p:sp>
      <p:sp>
        <p:nvSpPr>
          <p:cNvPr id="22" name="TextBox 21"/>
          <p:cNvSpPr txBox="1"/>
          <p:nvPr/>
        </p:nvSpPr>
        <p:spPr>
          <a:xfrm>
            <a:off x="6843971" y="2276575"/>
            <a:ext cx="2143279" cy="369332"/>
          </a:xfrm>
          <a:prstGeom prst="rect">
            <a:avLst/>
          </a:prstGeom>
          <a:noFill/>
        </p:spPr>
        <p:txBody>
          <a:bodyPr wrap="none" rtlCol="0">
            <a:spAutoFit/>
          </a:bodyPr>
          <a:lstStyle/>
          <a:p>
            <a:r>
              <a:rPr lang="en-US" dirty="0" smtClean="0">
                <a:solidFill>
                  <a:schemeClr val="accent2">
                    <a:lumMod val="75000"/>
                  </a:schemeClr>
                </a:solidFill>
              </a:rPr>
              <a:t>Information provider</a:t>
            </a:r>
            <a:endParaRPr lang="en-US" dirty="0">
              <a:solidFill>
                <a:schemeClr val="accent2">
                  <a:lumMod val="75000"/>
                </a:schemeClr>
              </a:solidFill>
            </a:endParaRPr>
          </a:p>
        </p:txBody>
      </p:sp>
      <p:sp>
        <p:nvSpPr>
          <p:cNvPr id="23" name="TextBox 22"/>
          <p:cNvSpPr txBox="1"/>
          <p:nvPr/>
        </p:nvSpPr>
        <p:spPr>
          <a:xfrm>
            <a:off x="6847667" y="2582599"/>
            <a:ext cx="1704890" cy="369332"/>
          </a:xfrm>
          <a:prstGeom prst="rect">
            <a:avLst/>
          </a:prstGeom>
          <a:noFill/>
        </p:spPr>
        <p:txBody>
          <a:bodyPr wrap="none" rtlCol="0">
            <a:spAutoFit/>
          </a:bodyPr>
          <a:lstStyle/>
          <a:p>
            <a:r>
              <a:rPr lang="en-US" dirty="0" smtClean="0"/>
              <a:t>Service provider</a:t>
            </a:r>
            <a:endParaRPr lang="en-US" dirty="0"/>
          </a:p>
        </p:txBody>
      </p:sp>
      <p:sp>
        <p:nvSpPr>
          <p:cNvPr id="24" name="TextBox 23"/>
          <p:cNvSpPr txBox="1"/>
          <p:nvPr/>
        </p:nvSpPr>
        <p:spPr>
          <a:xfrm>
            <a:off x="6837811" y="2863910"/>
            <a:ext cx="1120563" cy="369332"/>
          </a:xfrm>
          <a:prstGeom prst="rect">
            <a:avLst/>
          </a:prstGeom>
          <a:noFill/>
        </p:spPr>
        <p:txBody>
          <a:bodyPr wrap="none" rtlCol="0">
            <a:spAutoFit/>
          </a:bodyPr>
          <a:lstStyle/>
          <a:p>
            <a:r>
              <a:rPr lang="en-US" dirty="0" smtClean="0">
                <a:solidFill>
                  <a:srgbClr val="00B050"/>
                </a:solidFill>
              </a:rPr>
              <a:t>Operators</a:t>
            </a:r>
            <a:endParaRPr lang="en-US" dirty="0">
              <a:solidFill>
                <a:srgbClr val="00B050"/>
              </a:solidFill>
            </a:endParaRPr>
          </a:p>
        </p:txBody>
      </p:sp>
      <p:sp>
        <p:nvSpPr>
          <p:cNvPr id="25" name="Oval 24"/>
          <p:cNvSpPr/>
          <p:nvPr/>
        </p:nvSpPr>
        <p:spPr>
          <a:xfrm>
            <a:off x="2313009" y="1629112"/>
            <a:ext cx="121920" cy="1219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3526113" y="3094393"/>
            <a:ext cx="121920" cy="1219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3637098" y="3027436"/>
            <a:ext cx="1472519" cy="338554"/>
          </a:xfrm>
          <a:prstGeom prst="rect">
            <a:avLst/>
          </a:prstGeom>
          <a:noFill/>
        </p:spPr>
        <p:txBody>
          <a:bodyPr wrap="none" rtlCol="0">
            <a:spAutoFit/>
          </a:bodyPr>
          <a:lstStyle/>
          <a:p>
            <a:r>
              <a:rPr lang="is-IS" sz="1600" dirty="0" smtClean="0"/>
              <a:t>EUROCONTROL</a:t>
            </a:r>
            <a:endParaRPr lang="en-GB" sz="1600" dirty="0"/>
          </a:p>
        </p:txBody>
      </p:sp>
      <p:sp>
        <p:nvSpPr>
          <p:cNvPr id="28" name="TextBox 27"/>
          <p:cNvSpPr txBox="1"/>
          <p:nvPr/>
        </p:nvSpPr>
        <p:spPr>
          <a:xfrm>
            <a:off x="2421244" y="1597423"/>
            <a:ext cx="725711" cy="338554"/>
          </a:xfrm>
          <a:prstGeom prst="rect">
            <a:avLst/>
          </a:prstGeom>
          <a:noFill/>
        </p:spPr>
        <p:txBody>
          <a:bodyPr wrap="none" rtlCol="0">
            <a:spAutoFit/>
          </a:bodyPr>
          <a:lstStyle/>
          <a:p>
            <a:r>
              <a:rPr lang="is-IS" sz="1600" dirty="0" smtClean="0"/>
              <a:t>ISAVIA</a:t>
            </a:r>
            <a:endParaRPr lang="en-GB" sz="1600" dirty="0"/>
          </a:p>
        </p:txBody>
      </p:sp>
      <p:sp>
        <p:nvSpPr>
          <p:cNvPr id="29" name="Oval 28"/>
          <p:cNvSpPr/>
          <p:nvPr/>
        </p:nvSpPr>
        <p:spPr>
          <a:xfrm>
            <a:off x="2201899" y="1515146"/>
            <a:ext cx="121920" cy="12192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1227036" y="1302504"/>
            <a:ext cx="1000595" cy="338554"/>
          </a:xfrm>
          <a:prstGeom prst="rect">
            <a:avLst/>
          </a:prstGeom>
          <a:noFill/>
        </p:spPr>
        <p:txBody>
          <a:bodyPr wrap="none" rtlCol="0">
            <a:spAutoFit/>
          </a:bodyPr>
          <a:lstStyle/>
          <a:p>
            <a:r>
              <a:rPr lang="is-IS" sz="1600" dirty="0" smtClean="0">
                <a:solidFill>
                  <a:srgbClr val="00B050"/>
                </a:solidFill>
              </a:rPr>
              <a:t>Icelandair</a:t>
            </a:r>
            <a:endParaRPr lang="en-GB" sz="1600" dirty="0">
              <a:solidFill>
                <a:srgbClr val="00B050"/>
              </a:solidFill>
            </a:endParaRPr>
          </a:p>
        </p:txBody>
      </p:sp>
      <p:sp>
        <p:nvSpPr>
          <p:cNvPr id="31" name="TextBox 30"/>
          <p:cNvSpPr txBox="1"/>
          <p:nvPr/>
        </p:nvSpPr>
        <p:spPr>
          <a:xfrm>
            <a:off x="577320" y="2918758"/>
            <a:ext cx="2038058" cy="584775"/>
          </a:xfrm>
          <a:prstGeom prst="rect">
            <a:avLst/>
          </a:prstGeom>
          <a:noFill/>
        </p:spPr>
        <p:txBody>
          <a:bodyPr wrap="none" rtlCol="0">
            <a:spAutoFit/>
          </a:bodyPr>
          <a:lstStyle/>
          <a:p>
            <a:r>
              <a:rPr lang="en-US" sz="1600" dirty="0" smtClean="0">
                <a:solidFill>
                  <a:schemeClr val="accent2">
                    <a:lumMod val="75000"/>
                  </a:schemeClr>
                </a:solidFill>
              </a:rPr>
              <a:t>Volcanic Ash Advisory </a:t>
            </a:r>
          </a:p>
          <a:p>
            <a:r>
              <a:rPr lang="en-US" sz="1600" dirty="0" smtClean="0">
                <a:solidFill>
                  <a:schemeClr val="accent2">
                    <a:lumMod val="75000"/>
                  </a:schemeClr>
                </a:solidFill>
              </a:rPr>
              <a:t>Centre London</a:t>
            </a:r>
            <a:endParaRPr lang="en-US" sz="1600" dirty="0">
              <a:solidFill>
                <a:schemeClr val="accent2">
                  <a:lumMod val="75000"/>
                </a:schemeClr>
              </a:solidFill>
            </a:endParaRPr>
          </a:p>
        </p:txBody>
      </p:sp>
      <p:sp>
        <p:nvSpPr>
          <p:cNvPr id="32" name="TextBox 31"/>
          <p:cNvSpPr txBox="1"/>
          <p:nvPr/>
        </p:nvSpPr>
        <p:spPr>
          <a:xfrm>
            <a:off x="165908" y="1801929"/>
            <a:ext cx="2764796" cy="338554"/>
          </a:xfrm>
          <a:prstGeom prst="rect">
            <a:avLst/>
          </a:prstGeom>
          <a:noFill/>
        </p:spPr>
        <p:txBody>
          <a:bodyPr wrap="none" rtlCol="0">
            <a:spAutoFit/>
          </a:bodyPr>
          <a:lstStyle/>
          <a:p>
            <a:r>
              <a:rPr lang="en-US" sz="1600" dirty="0" smtClean="0">
                <a:solidFill>
                  <a:schemeClr val="accent2">
                    <a:lumMod val="75000"/>
                  </a:schemeClr>
                </a:solidFill>
              </a:rPr>
              <a:t>Icelandic Meteorological Office</a:t>
            </a:r>
            <a:endParaRPr lang="en-US" sz="1600" dirty="0">
              <a:solidFill>
                <a:schemeClr val="accent2">
                  <a:lumMod val="75000"/>
                </a:schemeClr>
              </a:solidFill>
            </a:endParaRPr>
          </a:p>
        </p:txBody>
      </p:sp>
      <p:sp>
        <p:nvSpPr>
          <p:cNvPr id="33" name="TextBox 32"/>
          <p:cNvSpPr txBox="1"/>
          <p:nvPr/>
        </p:nvSpPr>
        <p:spPr>
          <a:xfrm>
            <a:off x="2901085" y="2790214"/>
            <a:ext cx="1116652" cy="338554"/>
          </a:xfrm>
          <a:prstGeom prst="rect">
            <a:avLst/>
          </a:prstGeom>
          <a:noFill/>
        </p:spPr>
        <p:txBody>
          <a:bodyPr wrap="none" rtlCol="0">
            <a:spAutoFit/>
          </a:bodyPr>
          <a:lstStyle/>
          <a:p>
            <a:r>
              <a:rPr lang="en-US" sz="1600" dirty="0" smtClean="0">
                <a:solidFill>
                  <a:schemeClr val="accent2">
                    <a:lumMod val="75000"/>
                  </a:schemeClr>
                </a:solidFill>
              </a:rPr>
              <a:t>Rolls Royce</a:t>
            </a:r>
            <a:endParaRPr lang="en-US" sz="1600" dirty="0">
              <a:solidFill>
                <a:schemeClr val="accent2">
                  <a:lumMod val="75000"/>
                </a:schemeClr>
              </a:solidFill>
            </a:endParaRPr>
          </a:p>
        </p:txBody>
      </p:sp>
      <p:sp>
        <p:nvSpPr>
          <p:cNvPr id="34" name="Oval 33"/>
          <p:cNvSpPr/>
          <p:nvPr/>
        </p:nvSpPr>
        <p:spPr>
          <a:xfrm>
            <a:off x="2173157" y="1653645"/>
            <a:ext cx="121920" cy="12192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2840125" y="2897923"/>
            <a:ext cx="121920" cy="12192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2609637" y="3130150"/>
            <a:ext cx="121920" cy="12192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2371816" y="1509386"/>
            <a:ext cx="121920" cy="1219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2367992" y="1203571"/>
            <a:ext cx="2872005" cy="338554"/>
          </a:xfrm>
          <a:prstGeom prst="rect">
            <a:avLst/>
          </a:prstGeom>
          <a:noFill/>
        </p:spPr>
        <p:txBody>
          <a:bodyPr wrap="none" rtlCol="0">
            <a:spAutoFit/>
          </a:bodyPr>
          <a:lstStyle/>
          <a:p>
            <a:r>
              <a:rPr lang="is-IS" sz="1600" dirty="0" err="1" smtClean="0">
                <a:solidFill>
                  <a:schemeClr val="accent1">
                    <a:lumMod val="75000"/>
                  </a:schemeClr>
                </a:solidFill>
              </a:rPr>
              <a:t>Icelandic</a:t>
            </a:r>
            <a:r>
              <a:rPr lang="is-IS" sz="1600" dirty="0" smtClean="0">
                <a:solidFill>
                  <a:schemeClr val="accent1">
                    <a:lumMod val="75000"/>
                  </a:schemeClr>
                </a:solidFill>
              </a:rPr>
              <a:t> </a:t>
            </a:r>
            <a:r>
              <a:rPr lang="is-IS" sz="1600" dirty="0" err="1" smtClean="0">
                <a:solidFill>
                  <a:schemeClr val="accent1">
                    <a:lumMod val="75000"/>
                  </a:schemeClr>
                </a:solidFill>
              </a:rPr>
              <a:t>Civil</a:t>
            </a:r>
            <a:r>
              <a:rPr lang="is-IS" sz="1600" dirty="0" smtClean="0">
                <a:solidFill>
                  <a:schemeClr val="accent1">
                    <a:lumMod val="75000"/>
                  </a:schemeClr>
                </a:solidFill>
              </a:rPr>
              <a:t> </a:t>
            </a:r>
            <a:r>
              <a:rPr lang="is-IS" sz="1600" dirty="0" err="1" smtClean="0">
                <a:solidFill>
                  <a:schemeClr val="accent1">
                    <a:lumMod val="75000"/>
                  </a:schemeClr>
                </a:solidFill>
              </a:rPr>
              <a:t>Aviation</a:t>
            </a:r>
            <a:r>
              <a:rPr lang="is-IS" sz="1600" dirty="0" smtClean="0">
                <a:solidFill>
                  <a:schemeClr val="accent1">
                    <a:lumMod val="75000"/>
                  </a:schemeClr>
                </a:solidFill>
              </a:rPr>
              <a:t> </a:t>
            </a:r>
            <a:r>
              <a:rPr lang="is-IS" sz="1600" dirty="0" err="1" smtClean="0">
                <a:solidFill>
                  <a:schemeClr val="accent1">
                    <a:lumMod val="75000"/>
                  </a:schemeClr>
                </a:solidFill>
              </a:rPr>
              <a:t>Authority</a:t>
            </a:r>
            <a:endParaRPr lang="en-GB" sz="1600" dirty="0">
              <a:solidFill>
                <a:schemeClr val="accent1">
                  <a:lumMod val="75000"/>
                </a:schemeClr>
              </a:solidFill>
            </a:endParaRPr>
          </a:p>
        </p:txBody>
      </p:sp>
      <p:sp>
        <p:nvSpPr>
          <p:cNvPr id="39" name="Oval 38"/>
          <p:cNvSpPr/>
          <p:nvPr/>
        </p:nvSpPr>
        <p:spPr>
          <a:xfrm>
            <a:off x="3085858" y="3449457"/>
            <a:ext cx="121920" cy="1219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2840125" y="3559312"/>
            <a:ext cx="3480825" cy="338554"/>
          </a:xfrm>
          <a:prstGeom prst="rect">
            <a:avLst/>
          </a:prstGeom>
          <a:noFill/>
        </p:spPr>
        <p:txBody>
          <a:bodyPr wrap="none" rtlCol="0">
            <a:spAutoFit/>
          </a:bodyPr>
          <a:lstStyle/>
          <a:p>
            <a:r>
              <a:rPr lang="en-US" sz="1600" dirty="0" smtClean="0">
                <a:solidFill>
                  <a:schemeClr val="accent1">
                    <a:lumMod val="75000"/>
                  </a:schemeClr>
                </a:solidFill>
              </a:rPr>
              <a:t>International Civil Aviation Organization</a:t>
            </a:r>
            <a:endParaRPr lang="en-US" sz="1600" dirty="0">
              <a:solidFill>
                <a:schemeClr val="accent1">
                  <a:lumMod val="75000"/>
                </a:schemeClr>
              </a:solidFill>
            </a:endParaRPr>
          </a:p>
        </p:txBody>
      </p:sp>
      <p:sp>
        <p:nvSpPr>
          <p:cNvPr id="41" name="Title 1"/>
          <p:cNvSpPr txBox="1">
            <a:spLocks/>
          </p:cNvSpPr>
          <p:nvPr/>
        </p:nvSpPr>
        <p:spPr>
          <a:xfrm>
            <a:off x="194966" y="-45290"/>
            <a:ext cx="89490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s-IS" sz="3300" dirty="0" err="1" smtClean="0">
                <a:solidFill>
                  <a:schemeClr val="bg2">
                    <a:lumMod val="25000"/>
                  </a:schemeClr>
                </a:solidFill>
              </a:rPr>
              <a:t>Stakeholders</a:t>
            </a:r>
            <a:r>
              <a:rPr lang="is-IS" sz="3300" dirty="0" smtClean="0">
                <a:solidFill>
                  <a:schemeClr val="bg2">
                    <a:lumMod val="25000"/>
                  </a:schemeClr>
                </a:solidFill>
              </a:rPr>
              <a:t> </a:t>
            </a:r>
            <a:r>
              <a:rPr lang="is-IS" sz="3300" dirty="0" err="1">
                <a:solidFill>
                  <a:schemeClr val="bg2">
                    <a:lumMod val="25000"/>
                  </a:schemeClr>
                </a:solidFill>
              </a:rPr>
              <a:t>I</a:t>
            </a:r>
            <a:r>
              <a:rPr lang="is-IS" sz="3300" dirty="0" err="1" smtClean="0">
                <a:solidFill>
                  <a:schemeClr val="bg2">
                    <a:lumMod val="25000"/>
                  </a:schemeClr>
                </a:solidFill>
              </a:rPr>
              <a:t>nterviewed</a:t>
            </a:r>
            <a:endParaRPr lang="en-GB" sz="3300" dirty="0">
              <a:solidFill>
                <a:schemeClr val="bg2">
                  <a:lumMod val="25000"/>
                </a:schemeClr>
              </a:solidFill>
            </a:endParaRPr>
          </a:p>
        </p:txBody>
      </p:sp>
    </p:spTree>
    <p:extLst>
      <p:ext uri="{BB962C8B-B14F-4D97-AF65-F5344CB8AC3E}">
        <p14:creationId xmlns:p14="http://schemas.microsoft.com/office/powerpoint/2010/main" val="26693156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2243</TotalTime>
  <Words>595</Words>
  <Application>Microsoft Office PowerPoint</Application>
  <PresentationFormat>On-screen Show (4:3)</PresentationFormat>
  <Paragraphs>118</Paragraphs>
  <Slides>13</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Courier New</vt:lpstr>
      <vt:lpstr>PT Sans</vt:lpstr>
      <vt:lpstr>Times New Roman</vt:lpstr>
      <vt:lpstr>Office Theme</vt:lpstr>
      <vt:lpstr>PowerPoint Presentation</vt:lpstr>
      <vt:lpstr>Active Volcanoes in Iceland</vt:lpstr>
      <vt:lpstr>Active Volcanoes under Water Bodies</vt:lpstr>
      <vt:lpstr>PowerPoint Presentation</vt:lpstr>
      <vt:lpstr>Air Traffic Corridors</vt:lpstr>
      <vt:lpstr>Animated Impact on Air Traffic</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uta reichardt</dc:creator>
  <cp:lastModifiedBy>uta reichardt</cp:lastModifiedBy>
  <cp:revision>17</cp:revision>
  <dcterms:created xsi:type="dcterms:W3CDTF">2019-11-19T15:40:27Z</dcterms:created>
  <dcterms:modified xsi:type="dcterms:W3CDTF">2019-11-22T12:05:26Z</dcterms:modified>
</cp:coreProperties>
</file>